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10" r:id="rId2"/>
  </p:sldMasterIdLst>
  <p:notesMasterIdLst>
    <p:notesMasterId r:id="rId28"/>
  </p:notesMasterIdLst>
  <p:handoutMasterIdLst>
    <p:handoutMasterId r:id="rId29"/>
  </p:handoutMasterIdLst>
  <p:sldIdLst>
    <p:sldId id="589" r:id="rId3"/>
    <p:sldId id="663" r:id="rId4"/>
    <p:sldId id="600" r:id="rId5"/>
    <p:sldId id="664" r:id="rId6"/>
    <p:sldId id="665" r:id="rId7"/>
    <p:sldId id="666" r:id="rId8"/>
    <p:sldId id="667" r:id="rId9"/>
    <p:sldId id="668" r:id="rId10"/>
    <p:sldId id="669" r:id="rId11"/>
    <p:sldId id="670" r:id="rId12"/>
    <p:sldId id="671" r:id="rId13"/>
    <p:sldId id="672" r:id="rId14"/>
    <p:sldId id="673" r:id="rId15"/>
    <p:sldId id="674" r:id="rId16"/>
    <p:sldId id="639" r:id="rId17"/>
    <p:sldId id="642" r:id="rId18"/>
    <p:sldId id="657" r:id="rId19"/>
    <p:sldId id="679" r:id="rId20"/>
    <p:sldId id="653" r:id="rId21"/>
    <p:sldId id="654" r:id="rId22"/>
    <p:sldId id="655" r:id="rId23"/>
    <p:sldId id="637" r:id="rId24"/>
    <p:sldId id="680" r:id="rId25"/>
    <p:sldId id="681" r:id="rId26"/>
    <p:sldId id="687" r:id="rId27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charset="0"/>
        <a:ea typeface="Taipei"/>
        <a:cs typeface="Taipei"/>
      </a:defRPr>
    </a:lvl1pPr>
    <a:lvl2pPr marL="457200"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charset="0"/>
        <a:ea typeface="Taipei"/>
        <a:cs typeface="Taipei"/>
      </a:defRPr>
    </a:lvl2pPr>
    <a:lvl3pPr marL="914400"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charset="0"/>
        <a:ea typeface="Taipei"/>
        <a:cs typeface="Taipei"/>
      </a:defRPr>
    </a:lvl3pPr>
    <a:lvl4pPr marL="1371600"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charset="0"/>
        <a:ea typeface="Taipei"/>
        <a:cs typeface="Taipei"/>
      </a:defRPr>
    </a:lvl4pPr>
    <a:lvl5pPr marL="1828800"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charset="0"/>
        <a:ea typeface="Taipei"/>
        <a:cs typeface="Taipei"/>
      </a:defRPr>
    </a:lvl5pPr>
    <a:lvl6pPr marL="2286000" algn="l" defTabSz="914400" rtl="0" eaLnBrk="1" latinLnBrk="0" hangingPunct="1">
      <a:defRPr kumimoji="1" sz="3600" kern="1200">
        <a:solidFill>
          <a:schemeClr val="bg1"/>
        </a:solidFill>
        <a:latin typeface="Arial" charset="0"/>
        <a:ea typeface="Taipei"/>
        <a:cs typeface="Taipei"/>
      </a:defRPr>
    </a:lvl6pPr>
    <a:lvl7pPr marL="2743200" algn="l" defTabSz="914400" rtl="0" eaLnBrk="1" latinLnBrk="0" hangingPunct="1">
      <a:defRPr kumimoji="1" sz="3600" kern="1200">
        <a:solidFill>
          <a:schemeClr val="bg1"/>
        </a:solidFill>
        <a:latin typeface="Arial" charset="0"/>
        <a:ea typeface="Taipei"/>
        <a:cs typeface="Taipei"/>
      </a:defRPr>
    </a:lvl7pPr>
    <a:lvl8pPr marL="3200400" algn="l" defTabSz="914400" rtl="0" eaLnBrk="1" latinLnBrk="0" hangingPunct="1">
      <a:defRPr kumimoji="1" sz="3600" kern="1200">
        <a:solidFill>
          <a:schemeClr val="bg1"/>
        </a:solidFill>
        <a:latin typeface="Arial" charset="0"/>
        <a:ea typeface="Taipei"/>
        <a:cs typeface="Taipei"/>
      </a:defRPr>
    </a:lvl8pPr>
    <a:lvl9pPr marL="3657600" algn="l" defTabSz="914400" rtl="0" eaLnBrk="1" latinLnBrk="0" hangingPunct="1">
      <a:defRPr kumimoji="1" sz="3600" kern="1200">
        <a:solidFill>
          <a:schemeClr val="bg1"/>
        </a:solidFill>
        <a:latin typeface="Arial" charset="0"/>
        <a:ea typeface="Taipei"/>
        <a:cs typeface="Taipe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484CC"/>
    <a:srgbClr val="B1DBFD"/>
    <a:srgbClr val="79C0FB"/>
    <a:srgbClr val="599AD5"/>
    <a:srgbClr val="0000CC"/>
    <a:srgbClr val="FFFFFF"/>
    <a:srgbClr val="307CC2"/>
    <a:srgbClr val="5EA4F8"/>
    <a:srgbClr val="2965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6464" autoAdjust="0"/>
  </p:normalViewPr>
  <p:slideViewPr>
    <p:cSldViewPr>
      <p:cViewPr>
        <p:scale>
          <a:sx n="66" d="100"/>
          <a:sy n="66" d="100"/>
        </p:scale>
        <p:origin x="-2196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04" y="1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26" tIns="47762" rIns="95526" bIns="47762" numCol="1" anchor="t" anchorCtr="0" compatLnSpc="1">
            <a:prstTxWarp prst="textNoShape">
              <a:avLst/>
            </a:prstTxWarp>
          </a:bodyPr>
          <a:lstStyle>
            <a:lvl1pPr defTabSz="955598">
              <a:defRPr sz="1200">
                <a:solidFill>
                  <a:schemeClr val="tx1"/>
                </a:solidFill>
                <a:latin typeface="Times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01" y="0"/>
            <a:ext cx="2946275" cy="4966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26" tIns="47762" rIns="95526" bIns="47762" numCol="1" anchor="t" anchorCtr="0" compatLnSpc="1">
            <a:prstTxWarp prst="textNoShape">
              <a:avLst/>
            </a:prstTxWarp>
          </a:bodyPr>
          <a:lstStyle>
            <a:lvl1pPr algn="r" defTabSz="955598">
              <a:defRPr sz="1200">
                <a:solidFill>
                  <a:schemeClr val="tx1"/>
                </a:solidFill>
                <a:latin typeface="Times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968"/>
            <a:ext cx="2946275" cy="49667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26" tIns="47762" rIns="95526" bIns="47762" numCol="1" anchor="b" anchorCtr="0" compatLnSpc="1">
            <a:prstTxWarp prst="textNoShape">
              <a:avLst/>
            </a:prstTxWarp>
          </a:bodyPr>
          <a:lstStyle>
            <a:lvl1pPr defTabSz="955598">
              <a:defRPr sz="1200">
                <a:solidFill>
                  <a:schemeClr val="tx1"/>
                </a:solidFill>
                <a:latin typeface="Times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01" y="9429968"/>
            <a:ext cx="2946275" cy="49667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26" tIns="47762" rIns="95526" bIns="47762" numCol="1" anchor="b" anchorCtr="0" compatLnSpc="1">
            <a:prstTxWarp prst="textNoShape">
              <a:avLst/>
            </a:prstTxWarp>
          </a:bodyPr>
          <a:lstStyle>
            <a:lvl1pPr algn="r" defTabSz="955598">
              <a:defRPr sz="1200">
                <a:solidFill>
                  <a:schemeClr val="tx1"/>
                </a:solidFill>
                <a:latin typeface="Times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fld id="{612D7FF3-2983-4FAE-A35D-8B2B4EFACA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393174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0107" cy="5170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9" tIns="44099" rIns="88199" bIns="44099" numCol="1" anchor="t" anchorCtr="0" compatLnSpc="1">
            <a:prstTxWarp prst="textNoShape">
              <a:avLst/>
            </a:prstTxWarp>
          </a:bodyPr>
          <a:lstStyle>
            <a:lvl1pPr defTabSz="880992">
              <a:defRPr sz="1200" b="1">
                <a:latin typeface="Book Antiqua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6793" y="0"/>
            <a:ext cx="2918567" cy="5170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9" tIns="44099" rIns="88199" bIns="44099" numCol="1" anchor="t" anchorCtr="0" compatLnSpc="1">
            <a:prstTxWarp prst="textNoShape">
              <a:avLst/>
            </a:prstTxWarp>
          </a:bodyPr>
          <a:lstStyle>
            <a:lvl1pPr algn="r" defTabSz="880992">
              <a:defRPr sz="1200" b="1">
                <a:latin typeface="Book Antiqua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36600"/>
            <a:ext cx="4927600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4339" y="4729392"/>
            <a:ext cx="5036683" cy="443444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9" tIns="44099" rIns="88199" bIns="44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8785"/>
            <a:ext cx="2920107" cy="44412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9" tIns="44099" rIns="88199" bIns="44099" numCol="1" anchor="b" anchorCtr="0" compatLnSpc="1">
            <a:prstTxWarp prst="textNoShape">
              <a:avLst/>
            </a:prstTxWarp>
          </a:bodyPr>
          <a:lstStyle>
            <a:lvl1pPr defTabSz="880992">
              <a:defRPr sz="1200" b="1">
                <a:latin typeface="Book Antiqua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6793" y="9458785"/>
            <a:ext cx="2918567" cy="44412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9" tIns="44099" rIns="88199" bIns="44099" numCol="1" anchor="b" anchorCtr="0" compatLnSpc="1">
            <a:prstTxWarp prst="textNoShape">
              <a:avLst/>
            </a:prstTxWarp>
          </a:bodyPr>
          <a:lstStyle>
            <a:lvl1pPr algn="r" defTabSz="880992">
              <a:defRPr sz="1200" b="1">
                <a:latin typeface="Book Antiqua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fld id="{73358326-597B-486A-8931-CC251525CB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730910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 txBox="1">
            <a:spLocks noGrp="1" noChangeArrowheads="1"/>
          </p:cNvSpPr>
          <p:nvPr/>
        </p:nvSpPr>
        <p:spPr bwMode="auto">
          <a:xfrm>
            <a:off x="3866793" y="9458785"/>
            <a:ext cx="2918567" cy="44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99" tIns="44099" rIns="88199" bIns="44099" anchor="b"/>
          <a:lstStyle/>
          <a:p>
            <a:pPr algn="r" defTabSz="879475"/>
            <a:fld id="{32A6F124-733C-4BC6-AD33-77879137DD5F}" type="slidenum">
              <a:rPr lang="en-US" altLang="zh-TW" sz="1200" b="1">
                <a:latin typeface="Book Antiqua" pitchFamily="18" charset="0"/>
              </a:rPr>
              <a:pPr algn="r" defTabSz="879475"/>
              <a:t>1</a:t>
            </a:fld>
            <a:endParaRPr lang="en-US" altLang="zh-TW" sz="1200" b="1">
              <a:latin typeface="Book Antiqua" pitchFamily="18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7EB886B7-4773-4D13-B654-AD49AEC826E3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10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7EB886B7-4773-4D13-B654-AD49AEC826E3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11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7EB886B7-4773-4D13-B654-AD49AEC826E3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12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7EB886B7-4773-4D13-B654-AD49AEC826E3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13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7EB886B7-4773-4D13-B654-AD49AEC826E3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14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1C14159C-3267-4A32-A0BF-CB0E0204A0A6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15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Highlight Benefit</a:t>
            </a:r>
            <a:r>
              <a:rPr lang="en-US" altLang="zh-TW" baseline="0" dirty="0" smtClean="0"/>
              <a:t> of Low </a:t>
            </a:r>
            <a:r>
              <a:rPr lang="en-US" altLang="zh-TW" baseline="0" dirty="0" err="1" smtClean="0"/>
              <a:t>Lux</a:t>
            </a:r>
            <a:r>
              <a:rPr lang="en-US" altLang="zh-TW" baseline="0" dirty="0" smtClean="0"/>
              <a:t> </a:t>
            </a:r>
            <a:endParaRPr lang="zh-TW" altLang="zh-TW" dirty="0" smtClean="0"/>
          </a:p>
          <a:p>
            <a:pPr eaLnBrk="1" hangingPunct="1"/>
            <a:endParaRPr lang="zh-TW" altLang="zh-TW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1C14159C-3267-4A32-A0BF-CB0E0204A0A6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16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dirty="0" smtClean="0"/>
              <a:t>Highlight Benefit</a:t>
            </a:r>
            <a:r>
              <a:rPr lang="en-US" altLang="zh-TW" baseline="0" dirty="0" smtClean="0"/>
              <a:t> of smart stream 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baseline="0" dirty="0" smtClean="0"/>
              <a:t>Highlight video issue and emphasize the percentage of bandwidth saved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58326-597B-486A-8931-CC251525CB7D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58326-597B-486A-8931-CC251525CB7D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2CE629AC-187B-44A7-9088-2FC4C5C84D5F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19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4D3FEDDE-DC5F-467B-8D68-2F845BE35A99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2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/>
              <a:t>A</a:t>
            </a:r>
            <a:r>
              <a:rPr lang="en-US" altLang="zh-TW" baseline="0" dirty="0" smtClean="0"/>
              <a:t> series of cameras to provide excellent image qualities with more details , which allows user to get more information or details while accidence or any criminal incidents happens . </a:t>
            </a:r>
            <a:endParaRPr lang="zh-TW" altLang="zh-TW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2CE629AC-187B-44A7-9088-2FC4C5C84D5F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20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2CE629AC-187B-44A7-9088-2FC4C5C84D5F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21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altLang="zh-TW" baseline="0" dirty="0" smtClean="0"/>
              <a:t>Check Samsung Bullet </a:t>
            </a:r>
            <a:r>
              <a:rPr lang="zh-TW" altLang="en-US" baseline="0" dirty="0" smtClean="0"/>
              <a:t>競品分析 </a:t>
            </a:r>
            <a:r>
              <a:rPr lang="en-US" altLang="zh-TW" baseline="0" dirty="0" smtClean="0"/>
              <a:t>report </a:t>
            </a:r>
          </a:p>
          <a:p>
            <a:pPr marL="228600" indent="-22860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58326-597B-486A-8931-CC251525CB7D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 txBox="1">
            <a:spLocks noGrp="1" noChangeArrowheads="1"/>
          </p:cNvSpPr>
          <p:nvPr/>
        </p:nvSpPr>
        <p:spPr bwMode="auto">
          <a:xfrm>
            <a:off x="3866793" y="9458785"/>
            <a:ext cx="2918567" cy="44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99" tIns="44099" rIns="88199" bIns="44099" anchor="b"/>
          <a:lstStyle/>
          <a:p>
            <a:pPr algn="r" defTabSz="879475"/>
            <a:fld id="{CE55745E-F860-4A87-BF8F-3CB1C79DADBE}" type="slidenum">
              <a:rPr lang="en-US" altLang="zh-TW" sz="1200" b="1">
                <a:latin typeface="Book Antiqua" pitchFamily="18" charset="0"/>
              </a:rPr>
              <a:pPr algn="r" defTabSz="879475"/>
              <a:t>25</a:t>
            </a:fld>
            <a:endParaRPr lang="en-US" altLang="zh-TW" sz="1200" b="1">
              <a:latin typeface="Book Antiqua" pitchFamily="18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4D3FEDDE-DC5F-467B-8D68-2F845BE35A99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3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4D3FEDDE-DC5F-467B-8D68-2F845BE35A99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4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/>
              <a:t>We</a:t>
            </a:r>
            <a:r>
              <a:rPr lang="en-US" altLang="zh-TW" baseline="0" dirty="0" smtClean="0"/>
              <a:t> planned three phases here to implement different features on our 3mp cameras . </a:t>
            </a:r>
          </a:p>
          <a:p>
            <a:pPr eaLnBrk="1" hangingPunct="1"/>
            <a:endParaRPr lang="zh-TW" altLang="zh-TW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7EB886B7-4773-4D13-B654-AD49AEC826E3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5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/>
              <a:t>Highlight Benefit</a:t>
            </a:r>
            <a:r>
              <a:rPr lang="en-US" altLang="zh-TW" baseline="0" dirty="0" smtClean="0"/>
              <a:t> of 60fps </a:t>
            </a:r>
            <a:endParaRPr lang="zh-TW" altLang="zh-TW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7EB886B7-4773-4D13-B654-AD49AEC826E3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6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Highlight Benefit</a:t>
            </a:r>
            <a:r>
              <a:rPr lang="en-US" altLang="zh-TW" baseline="0" dirty="0" smtClean="0"/>
              <a:t> of 60fps </a:t>
            </a:r>
            <a:endParaRPr lang="zh-TW" altLang="zh-TW" dirty="0" smtClean="0"/>
          </a:p>
          <a:p>
            <a:pPr eaLnBrk="1" hangingPunct="1"/>
            <a:endParaRPr lang="zh-TW" altLang="zh-TW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7EB886B7-4773-4D13-B654-AD49AEC826E3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7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Highlight Benefit</a:t>
            </a:r>
            <a:r>
              <a:rPr lang="en-US" altLang="zh-TW" baseline="0" dirty="0" smtClean="0"/>
              <a:t> of 60fps </a:t>
            </a:r>
            <a:endParaRPr lang="zh-TW" altLang="zh-TW" dirty="0" smtClean="0"/>
          </a:p>
          <a:p>
            <a:pPr eaLnBrk="1" hangingPunct="1"/>
            <a:endParaRPr lang="zh-TW" altLang="zh-TW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7EB886B7-4773-4D13-B654-AD49AEC826E3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8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Highlight Benefit</a:t>
            </a:r>
            <a:r>
              <a:rPr lang="en-US" altLang="zh-TW" baseline="0" dirty="0" smtClean="0"/>
              <a:t> of 60fps </a:t>
            </a:r>
            <a:endParaRPr lang="zh-TW" altLang="zh-TW" dirty="0" smtClean="0"/>
          </a:p>
          <a:p>
            <a:pPr eaLnBrk="1" hangingPunct="1"/>
            <a:endParaRPr lang="zh-TW" altLang="zh-TW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7EB886B7-4773-4D13-B654-AD49AEC826E3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9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Highlight Benefit</a:t>
            </a:r>
            <a:r>
              <a:rPr lang="en-US" altLang="zh-TW" baseline="0" dirty="0" smtClean="0"/>
              <a:t> of 60fps </a:t>
            </a:r>
            <a:endParaRPr lang="zh-TW" altLang="zh-TW" dirty="0" smtClean="0"/>
          </a:p>
          <a:p>
            <a:pPr eaLnBrk="1" hangingPunct="1"/>
            <a:endParaRPr lang="zh-TW" altLang="zh-TW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 descr="VIVOTEK-built with reliability-w-01"/>
          <p:cNvPicPr>
            <a:picLocks noChangeAspect="1" noChangeArrowheads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25" y="260350"/>
            <a:ext cx="20177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VIVOTEK-BACK2013-1.jpg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2142" y="0"/>
            <a:ext cx="913971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4" r:id="rId4"/>
    <p:sldLayoutId id="2147483702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1B4B0-B8C4-4B9F-BBFD-CC34433F908B}" type="datetimeFigureOut">
              <a:rPr lang="zh-TW" altLang="en-US" smtClean="0"/>
              <a:pPr/>
              <a:t>2014/1/6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3" descr="VIVOTEK-built with reliability-w-01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50825" y="260350"/>
            <a:ext cx="20177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VIVOTEK-BACK2013-1.jp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2142" y="0"/>
            <a:ext cx="913971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VIVOTEK-BACK-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4487863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zh-TW" altLang="zh-TW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Taipei" charset="-120"/>
              <a:cs typeface="+mn-cs"/>
            </a:endParaRPr>
          </a:p>
        </p:txBody>
      </p:sp>
      <p:sp>
        <p:nvSpPr>
          <p:cNvPr id="47202" name="AutoShape 1122"/>
          <p:cNvSpPr>
            <a:spLocks noChangeArrowheads="1"/>
          </p:cNvSpPr>
          <p:nvPr/>
        </p:nvSpPr>
        <p:spPr bwMode="auto">
          <a:xfrm rot="10800000">
            <a:off x="0" y="4473112"/>
            <a:ext cx="9144000" cy="883602"/>
          </a:xfrm>
          <a:prstGeom prst="homePlate">
            <a:avLst>
              <a:gd name="adj" fmla="val 52219"/>
            </a:avLst>
          </a:prstGeom>
          <a:solidFill>
            <a:srgbClr val="3E7AC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zh-TW" altLang="zh-TW"/>
          </a:p>
        </p:txBody>
      </p:sp>
      <p:sp>
        <p:nvSpPr>
          <p:cNvPr id="47200" name="AutoShape 1120"/>
          <p:cNvSpPr>
            <a:spLocks noChangeArrowheads="1"/>
          </p:cNvSpPr>
          <p:nvPr/>
        </p:nvSpPr>
        <p:spPr bwMode="auto">
          <a:xfrm>
            <a:off x="0" y="4473113"/>
            <a:ext cx="7651630" cy="883602"/>
          </a:xfrm>
          <a:prstGeom prst="homePlate">
            <a:avLst>
              <a:gd name="adj" fmla="val 4577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50825" y="4653136"/>
            <a:ext cx="62494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i="1" dirty="0" smtClean="0">
                <a:solidFill>
                  <a:srgbClr val="307CC2"/>
                </a:solidFill>
                <a:ea typeface="新細明體" charset="-120"/>
              </a:rPr>
              <a:t>3MP Series Product Announcement</a:t>
            </a:r>
            <a:endParaRPr lang="en-US" altLang="zh-TW" dirty="0">
              <a:solidFill>
                <a:srgbClr val="2C6CB2"/>
              </a:solidFill>
              <a:ea typeface="SimSun" pitchFamily="2" charset="-122"/>
            </a:endParaRPr>
          </a:p>
        </p:txBody>
      </p:sp>
      <p:pic>
        <p:nvPicPr>
          <p:cNvPr id="11" name="圖片 10" descr="VIVOTEK-0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88224" y="332656"/>
            <a:ext cx="2260349" cy="6480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2" grpId="0" animBg="1"/>
      <p:bldP spid="47200" grpId="0" animBg="1"/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9388" y="44624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>
                <a:solidFill>
                  <a:srgbClr val="FFFFFF"/>
                </a:solidFill>
              </a:rPr>
              <a:t>60 fps</a:t>
            </a:r>
            <a:endParaRPr lang="en-US" altLang="zh-TW" sz="2000" b="1" i="1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Users\ray.chuang\Dropbox\Works\Product Announcement\ProductAnnouncement_IP8371E\60fps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978767"/>
            <a:ext cx="7884368" cy="4434957"/>
          </a:xfrm>
          <a:prstGeom prst="rect">
            <a:avLst/>
          </a:prstGeom>
          <a:noFill/>
        </p:spPr>
      </p:pic>
      <p:pic>
        <p:nvPicPr>
          <p:cNvPr id="2051" name="Picture 3" descr="C:\Users\ray.chuang\Dropbox\Works\Product Announcement\ProductAnnouncement_IP8371E\60fps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920" y="1050775"/>
            <a:ext cx="7857832" cy="4420031"/>
          </a:xfrm>
          <a:prstGeom prst="rect">
            <a:avLst/>
          </a:prstGeom>
          <a:noFill/>
        </p:spPr>
      </p:pic>
      <p:pic>
        <p:nvPicPr>
          <p:cNvPr id="2052" name="Picture 4" descr="C:\Users\ray.chuang\Dropbox\Works\Product Announcement\ProductAnnouncement_IP8371E\60fpsC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6840" y="1112624"/>
            <a:ext cx="7814556" cy="4395688"/>
          </a:xfrm>
          <a:prstGeom prst="rect">
            <a:avLst/>
          </a:prstGeom>
          <a:noFill/>
        </p:spPr>
      </p:pic>
      <p:pic>
        <p:nvPicPr>
          <p:cNvPr id="2053" name="Picture 5" descr="C:\Users\ray.chuang\Dropbox\Works\Product Announcement\ProductAnnouncement_IP8371E\60fps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9896" y="1194791"/>
            <a:ext cx="7803815" cy="4389646"/>
          </a:xfrm>
          <a:prstGeom prst="rect">
            <a:avLst/>
          </a:prstGeom>
          <a:noFill/>
        </p:spPr>
      </p:pic>
      <p:pic>
        <p:nvPicPr>
          <p:cNvPr id="2054" name="Picture 6" descr="C:\Users\ray.chuang\Dropbox\Works\Product Announcement\ProductAnnouncement_IP8371E\60fps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4671" y="1304369"/>
            <a:ext cx="7780731" cy="4376661"/>
          </a:xfrm>
          <a:prstGeom prst="rect">
            <a:avLst/>
          </a:prstGeom>
          <a:noFill/>
        </p:spPr>
      </p:pic>
      <p:pic>
        <p:nvPicPr>
          <p:cNvPr id="2055" name="Picture 7" descr="C:\Users\ray.chuang\Dropbox\Works\Product Announcement\ProductAnnouncement_IP8371E\60fpsF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0855" y="1406659"/>
            <a:ext cx="7797567" cy="4386132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>
            <a:off x="390208" y="6141512"/>
            <a:ext cx="241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tx1"/>
                </a:solidFill>
              </a:rPr>
              <a:t>Shutter speed: 1/1000s</a:t>
            </a:r>
          </a:p>
          <a:p>
            <a:r>
              <a:rPr lang="en-US" altLang="zh-TW" sz="1600" dirty="0" smtClean="0">
                <a:solidFill>
                  <a:schemeClr val="tx1"/>
                </a:solidFill>
              </a:rPr>
              <a:t>Frame rate: 60fps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791096" y="6084585"/>
            <a:ext cx="25350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Able to recognizable License Plate</a:t>
            </a:r>
            <a:endParaRPr lang="zh-TW" altLang="en-US"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727920" y="801008"/>
            <a:ext cx="14161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" pitchFamily="34" charset="0"/>
                <a:cs typeface="Arial" pitchFamily="34" charset="0"/>
              </a:rPr>
              <a:t>0.08s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9388" y="44624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>
                <a:solidFill>
                  <a:srgbClr val="FFFFFF"/>
                </a:solidFill>
              </a:rPr>
              <a:t>60 fps</a:t>
            </a:r>
            <a:endParaRPr lang="en-US" altLang="zh-TW" sz="2000" b="1" i="1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Users\ray.chuang\Dropbox\Works\Product Announcement\ProductAnnouncement_IP8371E\60fps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978767"/>
            <a:ext cx="7884368" cy="4434957"/>
          </a:xfrm>
          <a:prstGeom prst="rect">
            <a:avLst/>
          </a:prstGeom>
          <a:noFill/>
        </p:spPr>
      </p:pic>
      <p:pic>
        <p:nvPicPr>
          <p:cNvPr id="2051" name="Picture 3" descr="C:\Users\ray.chuang\Dropbox\Works\Product Announcement\ProductAnnouncement_IP8371E\60fps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920" y="1050775"/>
            <a:ext cx="7857832" cy="4420031"/>
          </a:xfrm>
          <a:prstGeom prst="rect">
            <a:avLst/>
          </a:prstGeom>
          <a:noFill/>
        </p:spPr>
      </p:pic>
      <p:pic>
        <p:nvPicPr>
          <p:cNvPr id="2052" name="Picture 4" descr="C:\Users\ray.chuang\Dropbox\Works\Product Announcement\ProductAnnouncement_IP8371E\60fpsC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6840" y="1112624"/>
            <a:ext cx="7814556" cy="4395688"/>
          </a:xfrm>
          <a:prstGeom prst="rect">
            <a:avLst/>
          </a:prstGeom>
          <a:noFill/>
        </p:spPr>
      </p:pic>
      <p:pic>
        <p:nvPicPr>
          <p:cNvPr id="2053" name="Picture 5" descr="C:\Users\ray.chuang\Dropbox\Works\Product Announcement\ProductAnnouncement_IP8371E\60fps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9896" y="1194791"/>
            <a:ext cx="7803815" cy="4389646"/>
          </a:xfrm>
          <a:prstGeom prst="rect">
            <a:avLst/>
          </a:prstGeom>
          <a:noFill/>
        </p:spPr>
      </p:pic>
      <p:pic>
        <p:nvPicPr>
          <p:cNvPr id="2054" name="Picture 6" descr="C:\Users\ray.chuang\Dropbox\Works\Product Announcement\ProductAnnouncement_IP8371E\60fps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4671" y="1304369"/>
            <a:ext cx="7780731" cy="4376661"/>
          </a:xfrm>
          <a:prstGeom prst="rect">
            <a:avLst/>
          </a:prstGeom>
          <a:noFill/>
        </p:spPr>
      </p:pic>
      <p:pic>
        <p:nvPicPr>
          <p:cNvPr id="2055" name="Picture 7" descr="C:\Users\ray.chuang\Dropbox\Works\Product Announcement\ProductAnnouncement_IP8371E\60fpsF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0855" y="1406659"/>
            <a:ext cx="7797567" cy="4386132"/>
          </a:xfrm>
          <a:prstGeom prst="rect">
            <a:avLst/>
          </a:prstGeom>
          <a:noFill/>
        </p:spPr>
      </p:pic>
      <p:pic>
        <p:nvPicPr>
          <p:cNvPr id="2056" name="Picture 8" descr="C:\Users\ray.chuang\Dropbox\Works\Product Announcement\ProductAnnouncement_IP8371E\60fpsG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99592" y="1556792"/>
            <a:ext cx="7836474" cy="4408016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>
            <a:off x="390208" y="6141512"/>
            <a:ext cx="241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tx1"/>
                </a:solidFill>
              </a:rPr>
              <a:t>Shutter speed: 1/1000s</a:t>
            </a:r>
          </a:p>
          <a:p>
            <a:r>
              <a:rPr lang="en-US" altLang="zh-TW" sz="1600" dirty="0" smtClean="0">
                <a:solidFill>
                  <a:schemeClr val="tx1"/>
                </a:solidFill>
              </a:rPr>
              <a:t>Frame rate: 60fps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791096" y="6084585"/>
            <a:ext cx="25350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Unable to recognizable License Plate</a:t>
            </a:r>
            <a:endParaRPr lang="zh-TW" alt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727920" y="801008"/>
            <a:ext cx="14161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" pitchFamily="34" charset="0"/>
                <a:cs typeface="Arial" pitchFamily="34" charset="0"/>
              </a:rPr>
              <a:t>0.10s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9388" y="44624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>
                <a:solidFill>
                  <a:srgbClr val="FFFFFF"/>
                </a:solidFill>
              </a:rPr>
              <a:t>60 fps</a:t>
            </a:r>
            <a:endParaRPr lang="en-US" altLang="zh-TW" sz="2000" b="1" i="1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Users\ray.chuang\Dropbox\Works\Product Announcement\ProductAnnouncement_IP8371E\60fps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978767"/>
            <a:ext cx="7884368" cy="4434957"/>
          </a:xfrm>
          <a:prstGeom prst="rect">
            <a:avLst/>
          </a:prstGeom>
          <a:noFill/>
        </p:spPr>
      </p:pic>
      <p:pic>
        <p:nvPicPr>
          <p:cNvPr id="2051" name="Picture 3" descr="C:\Users\ray.chuang\Dropbox\Works\Product Announcement\ProductAnnouncement_IP8371E\60fps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920" y="1050775"/>
            <a:ext cx="7857832" cy="4420031"/>
          </a:xfrm>
          <a:prstGeom prst="rect">
            <a:avLst/>
          </a:prstGeom>
          <a:noFill/>
        </p:spPr>
      </p:pic>
      <p:pic>
        <p:nvPicPr>
          <p:cNvPr id="2052" name="Picture 4" descr="C:\Users\ray.chuang\Dropbox\Works\Product Announcement\ProductAnnouncement_IP8371E\60fpsC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6840" y="1112624"/>
            <a:ext cx="7814556" cy="4395688"/>
          </a:xfrm>
          <a:prstGeom prst="rect">
            <a:avLst/>
          </a:prstGeom>
          <a:noFill/>
        </p:spPr>
      </p:pic>
      <p:pic>
        <p:nvPicPr>
          <p:cNvPr id="2053" name="Picture 5" descr="C:\Users\ray.chuang\Dropbox\Works\Product Announcement\ProductAnnouncement_IP8371E\60fps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9896" y="1194791"/>
            <a:ext cx="7803815" cy="4389646"/>
          </a:xfrm>
          <a:prstGeom prst="rect">
            <a:avLst/>
          </a:prstGeom>
          <a:noFill/>
        </p:spPr>
      </p:pic>
      <p:pic>
        <p:nvPicPr>
          <p:cNvPr id="2054" name="Picture 6" descr="C:\Users\ray.chuang\Dropbox\Works\Product Announcement\ProductAnnouncement_IP8371E\60fps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4671" y="1304369"/>
            <a:ext cx="7780731" cy="4376661"/>
          </a:xfrm>
          <a:prstGeom prst="rect">
            <a:avLst/>
          </a:prstGeom>
          <a:noFill/>
        </p:spPr>
      </p:pic>
      <p:pic>
        <p:nvPicPr>
          <p:cNvPr id="2055" name="Picture 7" descr="C:\Users\ray.chuang\Dropbox\Works\Product Announcement\ProductAnnouncement_IP8371E\60fpsF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0855" y="1406659"/>
            <a:ext cx="7797567" cy="4386132"/>
          </a:xfrm>
          <a:prstGeom prst="rect">
            <a:avLst/>
          </a:prstGeom>
          <a:noFill/>
        </p:spPr>
      </p:pic>
      <p:pic>
        <p:nvPicPr>
          <p:cNvPr id="2056" name="Picture 8" descr="C:\Users\ray.chuang\Dropbox\Works\Product Announcement\ProductAnnouncement_IP8371E\60fpsG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49496" y="1484784"/>
            <a:ext cx="7745864" cy="4357048"/>
          </a:xfrm>
          <a:prstGeom prst="rect">
            <a:avLst/>
          </a:prstGeom>
          <a:noFill/>
        </p:spPr>
      </p:pic>
      <p:pic>
        <p:nvPicPr>
          <p:cNvPr id="2057" name="Picture 9" descr="C:\Users\ray.chuang\Dropbox\Works\Product Announcement\ProductAnnouncement_IP8371E\60fpsH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68328" y="1482823"/>
            <a:ext cx="7754456" cy="4361882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>
            <a:off x="390208" y="6141512"/>
            <a:ext cx="241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tx1"/>
                </a:solidFill>
              </a:rPr>
              <a:t>Shutter speed: 1/1000s</a:t>
            </a:r>
          </a:p>
          <a:p>
            <a:r>
              <a:rPr lang="en-US" altLang="zh-TW" sz="1600" dirty="0" smtClean="0">
                <a:solidFill>
                  <a:schemeClr val="tx1"/>
                </a:solidFill>
              </a:rPr>
              <a:t>Frame rate: 60fps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791096" y="6084585"/>
            <a:ext cx="25350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Unable to recognizable License Plate</a:t>
            </a:r>
            <a:endParaRPr lang="zh-TW" alt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727920" y="801008"/>
            <a:ext cx="14161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" pitchFamily="34" charset="0"/>
                <a:cs typeface="Arial" pitchFamily="34" charset="0"/>
              </a:rPr>
              <a:t>0.11s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9388" y="44624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>
                <a:solidFill>
                  <a:srgbClr val="FFFFFF"/>
                </a:solidFill>
              </a:rPr>
              <a:t>60 fps</a:t>
            </a:r>
            <a:endParaRPr lang="en-US" altLang="zh-TW" sz="2000" b="1" i="1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Users\ray.chuang\Dropbox\Works\Product Announcement\ProductAnnouncement_IP8371E\60fps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978767"/>
            <a:ext cx="7884368" cy="4434957"/>
          </a:xfrm>
          <a:prstGeom prst="rect">
            <a:avLst/>
          </a:prstGeom>
          <a:noFill/>
        </p:spPr>
      </p:pic>
      <p:pic>
        <p:nvPicPr>
          <p:cNvPr id="2051" name="Picture 3" descr="C:\Users\ray.chuang\Dropbox\Works\Product Announcement\ProductAnnouncement_IP8371E\60fps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920" y="1050775"/>
            <a:ext cx="7857832" cy="4420031"/>
          </a:xfrm>
          <a:prstGeom prst="rect">
            <a:avLst/>
          </a:prstGeom>
          <a:noFill/>
        </p:spPr>
      </p:pic>
      <p:pic>
        <p:nvPicPr>
          <p:cNvPr id="2052" name="Picture 4" descr="C:\Users\ray.chuang\Dropbox\Works\Product Announcement\ProductAnnouncement_IP8371E\60fpsC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6840" y="1112624"/>
            <a:ext cx="7814556" cy="4395688"/>
          </a:xfrm>
          <a:prstGeom prst="rect">
            <a:avLst/>
          </a:prstGeom>
          <a:noFill/>
        </p:spPr>
      </p:pic>
      <p:pic>
        <p:nvPicPr>
          <p:cNvPr id="2053" name="Picture 5" descr="C:\Users\ray.chuang\Dropbox\Works\Product Announcement\ProductAnnouncement_IP8371E\60fps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9896" y="1194791"/>
            <a:ext cx="7803815" cy="4389646"/>
          </a:xfrm>
          <a:prstGeom prst="rect">
            <a:avLst/>
          </a:prstGeom>
          <a:noFill/>
        </p:spPr>
      </p:pic>
      <p:pic>
        <p:nvPicPr>
          <p:cNvPr id="2054" name="Picture 6" descr="C:\Users\ray.chuang\Dropbox\Works\Product Announcement\ProductAnnouncement_IP8371E\60fps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4671" y="1304369"/>
            <a:ext cx="7780731" cy="4376661"/>
          </a:xfrm>
          <a:prstGeom prst="rect">
            <a:avLst/>
          </a:prstGeom>
          <a:noFill/>
        </p:spPr>
      </p:pic>
      <p:pic>
        <p:nvPicPr>
          <p:cNvPr id="2055" name="Picture 7" descr="C:\Users\ray.chuang\Dropbox\Works\Product Announcement\ProductAnnouncement_IP8371E\60fpsF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0855" y="1406659"/>
            <a:ext cx="7797567" cy="4386132"/>
          </a:xfrm>
          <a:prstGeom prst="rect">
            <a:avLst/>
          </a:prstGeom>
          <a:noFill/>
        </p:spPr>
      </p:pic>
      <p:pic>
        <p:nvPicPr>
          <p:cNvPr id="2056" name="Picture 8" descr="C:\Users\ray.chuang\Dropbox\Works\Product Announcement\ProductAnnouncement_IP8371E\60fpsG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49496" y="1629503"/>
            <a:ext cx="7593256" cy="4271206"/>
          </a:xfrm>
          <a:prstGeom prst="rect">
            <a:avLst/>
          </a:prstGeom>
          <a:noFill/>
        </p:spPr>
      </p:pic>
      <p:pic>
        <p:nvPicPr>
          <p:cNvPr id="2057" name="Picture 9" descr="C:\Users\ray.chuang\Dropbox\Works\Product Announcement\ProductAnnouncement_IP8371E\60fpsH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68328" y="1482823"/>
            <a:ext cx="7754456" cy="4361882"/>
          </a:xfrm>
          <a:prstGeom prst="rect">
            <a:avLst/>
          </a:prstGeom>
          <a:noFill/>
        </p:spPr>
      </p:pic>
      <p:pic>
        <p:nvPicPr>
          <p:cNvPr id="2058" name="Picture 10" descr="C:\Users\ray.chuang\Dropbox\Works\Product Announcement\ProductAnnouncement_IP8371E\60fpsI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68440" y="1631874"/>
            <a:ext cx="7803403" cy="4389414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>
            <a:off x="390208" y="6141512"/>
            <a:ext cx="241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tx1"/>
                </a:solidFill>
              </a:rPr>
              <a:t>Shutter speed: 1/1000s</a:t>
            </a:r>
          </a:p>
          <a:p>
            <a:r>
              <a:rPr lang="en-US" altLang="zh-TW" sz="1600" dirty="0" smtClean="0">
                <a:solidFill>
                  <a:schemeClr val="tx1"/>
                </a:solidFill>
              </a:rPr>
              <a:t>Frame rate: 60fps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791096" y="6084585"/>
            <a:ext cx="25350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Unable to recognizable License Plate</a:t>
            </a:r>
            <a:endParaRPr lang="zh-TW" alt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727920" y="801008"/>
            <a:ext cx="14161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" pitchFamily="34" charset="0"/>
                <a:cs typeface="Arial" pitchFamily="34" charset="0"/>
              </a:rPr>
              <a:t>0.13s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9388" y="44624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>
                <a:solidFill>
                  <a:srgbClr val="FFFFFF"/>
                </a:solidFill>
              </a:rPr>
              <a:t>60 fps</a:t>
            </a:r>
            <a:endParaRPr lang="en-US" altLang="zh-TW" sz="2000" b="1" i="1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Users\ray.chuang\Dropbox\Works\Product Announcement\ProductAnnouncement_IP8371E\60fps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978767"/>
            <a:ext cx="7884368" cy="4434957"/>
          </a:xfrm>
          <a:prstGeom prst="rect">
            <a:avLst/>
          </a:prstGeom>
          <a:noFill/>
        </p:spPr>
      </p:pic>
      <p:pic>
        <p:nvPicPr>
          <p:cNvPr id="2051" name="Picture 3" descr="C:\Users\ray.chuang\Dropbox\Works\Product Announcement\ProductAnnouncement_IP8371E\60fps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920" y="1050775"/>
            <a:ext cx="7857832" cy="4420031"/>
          </a:xfrm>
          <a:prstGeom prst="rect">
            <a:avLst/>
          </a:prstGeom>
          <a:noFill/>
        </p:spPr>
      </p:pic>
      <p:pic>
        <p:nvPicPr>
          <p:cNvPr id="2052" name="Picture 4" descr="C:\Users\ray.chuang\Dropbox\Works\Product Announcement\ProductAnnouncement_IP8371E\60fpsC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6840" y="1112624"/>
            <a:ext cx="7814556" cy="4395688"/>
          </a:xfrm>
          <a:prstGeom prst="rect">
            <a:avLst/>
          </a:prstGeom>
          <a:noFill/>
        </p:spPr>
      </p:pic>
      <p:pic>
        <p:nvPicPr>
          <p:cNvPr id="2053" name="Picture 5" descr="C:\Users\ray.chuang\Dropbox\Works\Product Announcement\ProductAnnouncement_IP8371E\60fps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9896" y="1194791"/>
            <a:ext cx="7803815" cy="4389646"/>
          </a:xfrm>
          <a:prstGeom prst="rect">
            <a:avLst/>
          </a:prstGeom>
          <a:noFill/>
        </p:spPr>
      </p:pic>
      <p:pic>
        <p:nvPicPr>
          <p:cNvPr id="2054" name="Picture 6" descr="C:\Users\ray.chuang\Dropbox\Works\Product Announcement\ProductAnnouncement_IP8371E\60fps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4671" y="1304369"/>
            <a:ext cx="7780731" cy="4376661"/>
          </a:xfrm>
          <a:prstGeom prst="rect">
            <a:avLst/>
          </a:prstGeom>
          <a:noFill/>
        </p:spPr>
      </p:pic>
      <p:pic>
        <p:nvPicPr>
          <p:cNvPr id="2055" name="Picture 7" descr="C:\Users\ray.chuang\Dropbox\Works\Product Announcement\ProductAnnouncement_IP8371E\60fpsF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0855" y="1406659"/>
            <a:ext cx="7797567" cy="4386132"/>
          </a:xfrm>
          <a:prstGeom prst="rect">
            <a:avLst/>
          </a:prstGeom>
          <a:noFill/>
        </p:spPr>
      </p:pic>
      <p:pic>
        <p:nvPicPr>
          <p:cNvPr id="2056" name="Picture 8" descr="C:\Users\ray.chuang\Dropbox\Works\Product Announcement\ProductAnnouncement_IP8371E\60fpsG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49496" y="1629503"/>
            <a:ext cx="7593256" cy="4271206"/>
          </a:xfrm>
          <a:prstGeom prst="rect">
            <a:avLst/>
          </a:prstGeom>
          <a:noFill/>
        </p:spPr>
      </p:pic>
      <p:pic>
        <p:nvPicPr>
          <p:cNvPr id="2057" name="Picture 9" descr="C:\Users\ray.chuang\Dropbox\Works\Product Announcement\ProductAnnouncement_IP8371E\60fpsH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68328" y="1482823"/>
            <a:ext cx="7754456" cy="4361882"/>
          </a:xfrm>
          <a:prstGeom prst="rect">
            <a:avLst/>
          </a:prstGeom>
          <a:noFill/>
        </p:spPr>
      </p:pic>
      <p:pic>
        <p:nvPicPr>
          <p:cNvPr id="2058" name="Picture 10" descr="C:\Users\ray.chuang\Dropbox\Works\Product Announcement\ProductAnnouncement_IP8371E\60fpsI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68440" y="1631874"/>
            <a:ext cx="7803403" cy="4389414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>
            <a:off x="390208" y="6141512"/>
            <a:ext cx="241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tx1"/>
                </a:solidFill>
              </a:rPr>
              <a:t>Shutter speed: 1/1000s</a:t>
            </a:r>
          </a:p>
          <a:p>
            <a:r>
              <a:rPr lang="en-US" altLang="zh-TW" sz="1600" dirty="0" smtClean="0">
                <a:solidFill>
                  <a:schemeClr val="tx1"/>
                </a:solidFill>
              </a:rPr>
              <a:t>Frame rate: 60fps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257720" y="4342800"/>
            <a:ext cx="298448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 passing time: 0.13s</a:t>
            </a:r>
          </a:p>
          <a:p>
            <a:pPr algn="ctr"/>
            <a:endParaRPr lang="en-US" altLang="zh-TW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zh-TW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Effective frame @ 60fps: 3</a:t>
            </a:r>
          </a:p>
          <a:p>
            <a:pPr algn="ctr"/>
            <a:r>
              <a:rPr lang="en-US" altLang="zh-TW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Effective frame @ 30fps: 1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7727920" y="801008"/>
            <a:ext cx="14161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" pitchFamily="34" charset="0"/>
                <a:cs typeface="Arial" pitchFamily="34" charset="0"/>
              </a:rPr>
              <a:t>0.13s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179388" y="44624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>
                <a:solidFill>
                  <a:srgbClr val="FFFFFF"/>
                </a:solidFill>
              </a:rPr>
              <a:t>Supreme Night Visibility </a:t>
            </a:r>
            <a:endParaRPr lang="en-US" altLang="zh-TW" sz="2000" b="1" i="1" dirty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ray.chuang\Dropbox\Works\Product Announcement\ProductAnnouncement_IP8371E\IP8371E_Daytim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793057"/>
            <a:ext cx="7993072" cy="5994804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547648" y="6289040"/>
            <a:ext cx="18047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~ 100 </a:t>
            </a:r>
            <a:r>
              <a:rPr lang="en-US" altLang="zh-TW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Lux</a:t>
            </a:r>
            <a:endParaRPr lang="zh-TW" alt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39552" y="755993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>
                <a:solidFill>
                  <a:srgbClr val="FFFFFF"/>
                </a:solidFill>
              </a:rPr>
              <a:t>3MP Performance (Daytime)</a:t>
            </a:r>
            <a:endParaRPr lang="en-US" altLang="zh-TW" sz="2000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179388" y="44624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>
                <a:solidFill>
                  <a:srgbClr val="FFFFFF"/>
                </a:solidFill>
              </a:rPr>
              <a:t>3MP Performance (Night)</a:t>
            </a:r>
            <a:endParaRPr lang="en-US" altLang="zh-TW" sz="2000" b="1" i="1" dirty="0">
              <a:solidFill>
                <a:srgbClr val="FFFFFF"/>
              </a:solidFill>
            </a:endParaRPr>
          </a:p>
        </p:txBody>
      </p:sp>
      <p:pic>
        <p:nvPicPr>
          <p:cNvPr id="3" name="Picture 3" descr="C:\Users\ray.chuang\Dropbox\Works\Product Announcement\ProductAnnouncement_IP8371E\IP8371E_Nighttim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4240" y="803103"/>
            <a:ext cx="7937544" cy="5953159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619864" y="6268760"/>
            <a:ext cx="18047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1"/>
                </a:solidFill>
                <a:latin typeface="+mj-lt"/>
              </a:rPr>
              <a:t>~ 20 </a:t>
            </a:r>
            <a:r>
              <a:rPr lang="en-US" altLang="zh-TW" sz="2400" dirty="0" err="1" smtClean="0">
                <a:solidFill>
                  <a:schemeClr val="tx1"/>
                </a:solidFill>
                <a:latin typeface="+mj-lt"/>
              </a:rPr>
              <a:t>Lux</a:t>
            </a:r>
            <a:endParaRPr lang="zh-TW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12031" y="828001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>
                <a:solidFill>
                  <a:srgbClr val="FFFFFF"/>
                </a:solidFill>
              </a:rPr>
              <a:t>3MP Performance (Night)</a:t>
            </a:r>
            <a:endParaRPr lang="en-US" altLang="zh-TW" sz="2000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79388" y="44624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>
                <a:solidFill>
                  <a:srgbClr val="FFFFFF"/>
                </a:solidFill>
              </a:rPr>
              <a:t>Smart Stream</a:t>
            </a:r>
            <a:endParaRPr lang="en-US" altLang="zh-TW" sz="2000" b="1" i="1" dirty="0">
              <a:solidFill>
                <a:srgbClr val="FFFFFF"/>
              </a:solidFill>
            </a:endParaRPr>
          </a:p>
        </p:txBody>
      </p:sp>
      <p:pic>
        <p:nvPicPr>
          <p:cNvPr id="93186" name="Picture 2" descr="C:\Users\ray.chuang\Dropbox\Works\Product Announcement\ProductAnnouncement_IP8371E\IP8371ESmartStream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298601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0" y="4350109"/>
            <a:ext cx="2214880" cy="18924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251728" y="4534909"/>
            <a:ext cx="1749112" cy="307777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Fixed at 5Mbps</a:t>
            </a:r>
            <a:endParaRPr lang="zh-TW" altLang="en-US" sz="1400" dirty="0"/>
          </a:p>
        </p:txBody>
      </p:sp>
      <p:sp>
        <p:nvSpPr>
          <p:cNvPr id="28" name="矩形 27"/>
          <p:cNvSpPr/>
          <p:nvPr/>
        </p:nvSpPr>
        <p:spPr>
          <a:xfrm>
            <a:off x="1258744" y="1677925"/>
            <a:ext cx="1870536" cy="1185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1317768" y="1277989"/>
            <a:ext cx="174911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Medium quality for non-active area</a:t>
            </a:r>
            <a:endParaRPr lang="zh-TW" altLang="en-US" sz="1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5960184" y="1675425"/>
            <a:ext cx="1749112" cy="523220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Excellent quality for active area</a:t>
            </a:r>
            <a:endParaRPr lang="zh-TW" altLang="en-US" sz="1400" dirty="0"/>
          </a:p>
        </p:txBody>
      </p:sp>
      <p:sp>
        <p:nvSpPr>
          <p:cNvPr id="31" name="矩形 30"/>
          <p:cNvSpPr/>
          <p:nvPr/>
        </p:nvSpPr>
        <p:spPr>
          <a:xfrm>
            <a:off x="3169920" y="1670677"/>
            <a:ext cx="4521200" cy="329539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2428448" y="6351711"/>
            <a:ext cx="668005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Optimizing bandwidth &amp; storage usage!</a:t>
            </a:r>
            <a:endParaRPr lang="zh-TW" alt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79388" y="44624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>
                <a:solidFill>
                  <a:srgbClr val="FFFFFF"/>
                </a:solidFill>
              </a:rPr>
              <a:t>Product Specification </a:t>
            </a:r>
            <a:endParaRPr lang="en-US" altLang="zh-TW" sz="2000" b="1" i="1" dirty="0">
              <a:solidFill>
                <a:srgbClr val="FFFFFF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46062" y="804859"/>
          <a:ext cx="8718427" cy="5987475"/>
        </p:xfrm>
        <a:graphic>
          <a:graphicData uri="http://schemas.openxmlformats.org/drawingml/2006/table">
            <a:tbl>
              <a:tblPr/>
              <a:tblGrid>
                <a:gridCol w="2438443"/>
                <a:gridCol w="2093328"/>
                <a:gridCol w="2093328"/>
                <a:gridCol w="2093328"/>
              </a:tblGrid>
              <a:tr h="338727">
                <a:tc>
                  <a:txBody>
                    <a:bodyPr/>
                    <a:lstStyle/>
                    <a:p>
                      <a:pPr algn="ctr" fontAlgn="b"/>
                      <a:endParaRPr lang="zh-TW" alt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IP8371E</a:t>
                      </a:r>
                      <a:endParaRPr lang="en-U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FD8371EV</a:t>
                      </a:r>
                      <a:endParaRPr lang="en-U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FD8171</a:t>
                      </a:r>
                      <a:endParaRPr lang="en-U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2218">
                <a:tc>
                  <a:txBody>
                    <a:bodyPr/>
                    <a:lstStyle/>
                    <a:p>
                      <a:pPr algn="ctr" fontAlgn="b"/>
                      <a:endParaRPr lang="zh-TW" alt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Lens</a:t>
                      </a:r>
                      <a:endParaRPr lang="en-U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3~9mm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Remote</a:t>
                      </a:r>
                      <a:r>
                        <a:rPr lang="en-US" altLang="zh-TW" sz="1400" b="1" i="0" u="none" strike="noStrike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Focus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P-Iris</a:t>
                      </a: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3~10mm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Remote</a:t>
                      </a:r>
                      <a:r>
                        <a:rPr lang="en-US" altLang="zh-TW" sz="1400" b="1" i="0" u="none" strike="noStrike" kern="1200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Focus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P-Iris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3~10mm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Remote</a:t>
                      </a:r>
                      <a:r>
                        <a:rPr lang="en-US" altLang="zh-TW" sz="1400" b="1" i="0" u="none" strike="noStrike" kern="1200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Focus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P-Iris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Max. Frame Rate</a:t>
                      </a:r>
                      <a:endParaRPr lang="en-U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30fps @ 3MP</a:t>
                      </a:r>
                    </a:p>
                    <a:p>
                      <a:pPr algn="ctr" fontAlgn="ctr"/>
                      <a:r>
                        <a:rPr lang="en-US" altLang="zh-TW" sz="14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60fps</a:t>
                      </a:r>
                      <a:r>
                        <a:rPr lang="en-US" altLang="zh-TW" sz="1400" b="1" i="0" u="none" strike="noStrike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@ 2MP</a:t>
                      </a: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200" b="1" i="0" u="none" strike="noStrike" kern="1200" baseline="0" dirty="0" smtClean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200" b="1" i="0" u="none" strike="noStrike" kern="1200" baseline="0" dirty="0" smtClean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IR Illuminator</a:t>
                      </a:r>
                      <a:r>
                        <a:rPr lang="en-US" sz="1600" b="1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Range</a:t>
                      </a:r>
                      <a:endParaRPr lang="en-U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30M</a:t>
                      </a:r>
                    </a:p>
                    <a:p>
                      <a:pPr algn="ctr" fontAlgn="ctr"/>
                      <a:r>
                        <a:rPr lang="en-US" altLang="zh-TW" sz="14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Smart IR</a:t>
                      </a:r>
                      <a:endParaRPr lang="en-US" altLang="zh-TW" sz="1400" b="1" i="0" u="none" strike="noStrike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20M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4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Smart IR</a:t>
                      </a:r>
                      <a:endParaRPr lang="en-US" altLang="zh-TW" sz="1400" b="1" i="0" u="none" strike="noStrike" kern="1200" dirty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20M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4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Smart IR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Minimum</a:t>
                      </a:r>
                      <a:r>
                        <a:rPr lang="en-US" sz="1600" b="1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Illumination</a:t>
                      </a:r>
                      <a:endParaRPr lang="en-U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0.02 </a:t>
                      </a:r>
                      <a:r>
                        <a:rPr lang="en-US" altLang="zh-TW" sz="1400" b="1" i="0" u="none" strike="noStrike" dirty="0" err="1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Lux</a:t>
                      </a:r>
                      <a:endParaRPr lang="en-US" altLang="zh-TW" sz="1400" b="1" i="0" u="none" strike="noStrike" dirty="0" smtClean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0.05 </a:t>
                      </a:r>
                      <a:r>
                        <a:rPr lang="en-US" altLang="zh-TW" sz="1400" b="1" i="0" u="none" strike="noStrike" kern="1200" dirty="0" err="1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Lux</a:t>
                      </a:r>
                      <a:endParaRPr lang="en-US" altLang="zh-TW" sz="1400" b="1" i="0" u="none" strike="noStrike" kern="1200" dirty="0" smtClean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  <a:endParaRPr 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WDR</a:t>
                      </a:r>
                      <a:endParaRPr lang="en-U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WDR Enhanced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DNR</a:t>
                      </a:r>
                      <a:endParaRPr lang="en-U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3DNR</a:t>
                      </a:r>
                      <a:endParaRPr lang="en-US" sz="1400" b="1" i="0" u="none" strike="noStrike" kern="1200" dirty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0" i="0" u="none" strike="noStrike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0" i="0" u="none" strike="noStrike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Bandwidth saving functions</a:t>
                      </a:r>
                      <a:endParaRPr lang="en-U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Smart Stream</a:t>
                      </a:r>
                      <a:endParaRPr lang="en-US" sz="1400" b="1" i="0" u="none" strike="noStrike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200" b="1" i="0" u="none" strike="noStrike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Casing </a:t>
                      </a:r>
                      <a:endParaRPr lang="en-U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IP66</a:t>
                      </a:r>
                      <a:endParaRPr lang="zh-TW" altLang="en-US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IP66, IK10</a:t>
                      </a:r>
                      <a:endParaRPr lang="zh-TW" altLang="en-US" sz="1400" b="0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endParaRPr lang="zh-TW" altLang="en-US" sz="1400" b="0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Power &amp; IO </a:t>
                      </a:r>
                      <a:endParaRPr lang="en-U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 err="1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PoE</a:t>
                      </a:r>
                      <a:r>
                        <a:rPr lang="en-US" altLang="zh-TW" sz="14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AC24V, DC12C, Audio in/out, DI*1, DO*1, Analog out, RJ45 </a:t>
                      </a:r>
                      <a:endParaRPr lang="zh-TW" altLang="en-US" sz="1400" b="1" i="0" u="none" strike="noStrike" kern="1200" dirty="0" smtClean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Operating Temperature</a:t>
                      </a:r>
                      <a:endParaRPr lang="en-US" sz="1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-50~50</a:t>
                      </a:r>
                      <a:r>
                        <a:rPr lang="zh-TW" alt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℃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-50~50</a:t>
                      </a:r>
                      <a:r>
                        <a:rPr lang="zh-TW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℃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-30~50</a:t>
                      </a:r>
                      <a:r>
                        <a:rPr lang="zh-TW" altLang="en-US" sz="14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℃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" descr="C:\Users\Ray Chuang\Dropbox\Works\Product Announcement\IP8371E\IP8371E-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1196752"/>
            <a:ext cx="1143876" cy="866726"/>
          </a:xfrm>
          <a:prstGeom prst="rect">
            <a:avLst/>
          </a:prstGeom>
          <a:noFill/>
        </p:spPr>
      </p:pic>
      <p:pic>
        <p:nvPicPr>
          <p:cNvPr id="5" name="Picture 4" descr="\\athena\行銷企劃處\行銷企劃部\行銷企劃資料分享\03_圖庫\VIVOTEK產品圖\IP Camera\8000 series\FD83558365EHV\FD83558365EHV-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185939"/>
            <a:ext cx="936104" cy="874909"/>
          </a:xfrm>
          <a:prstGeom prst="rect">
            <a:avLst/>
          </a:prstGeom>
          <a:noFill/>
        </p:spPr>
      </p:pic>
      <p:pic>
        <p:nvPicPr>
          <p:cNvPr id="6" name="Picture 4" descr="\\athena\行銷企劃處\行銷企劃部\行銷企劃資料分享\03_圖庫\VIVOTEK產品圖\IP Camera\8000 series\FD83558365EHV\FD83558365EHV-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6528" y="1196752"/>
            <a:ext cx="924535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179388" y="116632"/>
            <a:ext cx="5976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/>
              <a:t>Gas Station</a:t>
            </a:r>
            <a:endParaRPr lang="en-US" altLang="zh-TW" sz="3200" b="1" i="1" dirty="0"/>
          </a:p>
        </p:txBody>
      </p:sp>
      <p:graphicFrame>
        <p:nvGraphicFramePr>
          <p:cNvPr id="150532" name="Group 4"/>
          <p:cNvGraphicFramePr>
            <a:graphicFrameLocks noGrp="1"/>
          </p:cNvGraphicFramePr>
          <p:nvPr/>
        </p:nvGraphicFramePr>
        <p:xfrm>
          <a:off x="4572000" y="1196975"/>
          <a:ext cx="4176713" cy="2145792"/>
        </p:xfrm>
        <a:graphic>
          <a:graphicData uri="http://schemas.openxmlformats.org/drawingml/2006/table">
            <a:tbl>
              <a:tblPr/>
              <a:tblGrid>
                <a:gridCol w="1008063"/>
                <a:gridCol w="316865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Value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Vehicle &amp; customer safety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Staff &amp; assets protection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Customer behavior tracking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Aisles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Parking Lots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Shops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0560" name="Group 32"/>
          <p:cNvGraphicFramePr>
            <a:graphicFrameLocks noGrp="1"/>
          </p:cNvGraphicFramePr>
          <p:nvPr/>
        </p:nvGraphicFramePr>
        <p:xfrm>
          <a:off x="539750" y="4292600"/>
          <a:ext cx="7775575" cy="2228342"/>
        </p:xfrm>
        <a:graphic>
          <a:graphicData uri="http://schemas.openxmlformats.org/drawingml/2006/table">
            <a:tbl>
              <a:tblPr/>
              <a:tblGrid>
                <a:gridCol w="1727200"/>
                <a:gridCol w="60483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Features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3-Megapixel resolution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Provide detail image for face recognition and license plate recognition.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IR Illuminators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Provide 24/7 day and night security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SD/SDHC/SDXC recording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Save bandwidth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System Redundancy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UL Certificated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Fitting gas station regulation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196" name="Picture 4" descr="http://www.vivotek.com/web/images/pressroom/success/success_104_pic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44824"/>
            <a:ext cx="2681522" cy="2011142"/>
          </a:xfrm>
          <a:prstGeom prst="rect">
            <a:avLst/>
          </a:prstGeom>
          <a:noFill/>
        </p:spPr>
      </p:pic>
      <p:pic>
        <p:nvPicPr>
          <p:cNvPr id="8194" name="Picture 2" descr="http://www.vivotek.com/web/images/pressroom/success/success_104_pic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4462" y="1167040"/>
            <a:ext cx="2704794" cy="20285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7236295" y="4149080"/>
            <a:ext cx="1368152" cy="1202651"/>
            <a:chOff x="6134564" y="3701806"/>
            <a:chExt cx="2067512" cy="2251025"/>
          </a:xfrm>
        </p:grpSpPr>
        <p:sp>
          <p:nvSpPr>
            <p:cNvPr id="13" name="文字方塊 140"/>
            <p:cNvSpPr txBox="1">
              <a:spLocks noChangeArrowheads="1"/>
            </p:cNvSpPr>
            <p:nvPr/>
          </p:nvSpPr>
          <p:spPr bwMode="auto">
            <a:xfrm>
              <a:off x="6388497" y="5319153"/>
              <a:ext cx="1704764" cy="633678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600" b="1" dirty="0" smtClean="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IP8371E</a:t>
              </a:r>
              <a:endParaRPr lang="en-US" altLang="zh-TW" sz="1600" b="1" dirty="0">
                <a:solidFill>
                  <a:schemeClr val="tx1"/>
                </a:solidFill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  <p:pic>
          <p:nvPicPr>
            <p:cNvPr id="5" name="Picture 1" descr="C:\Users\Ray Chuang\Dropbox\Works\Product Announcement\IP8371E\IP8371E-S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34564" y="3701806"/>
              <a:ext cx="2067512" cy="1707772"/>
            </a:xfrm>
            <a:prstGeom prst="rect">
              <a:avLst/>
            </a:prstGeom>
            <a:noFill/>
          </p:spPr>
        </p:pic>
      </p:grpSp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179388" y="44624"/>
            <a:ext cx="34628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 dirty="0"/>
              <a:t>Product </a:t>
            </a:r>
            <a:r>
              <a:rPr lang="en-US" altLang="zh-TW" sz="3200" b="1" i="1" dirty="0" smtClean="0"/>
              <a:t>Position</a:t>
            </a:r>
            <a:endParaRPr lang="en-US" altLang="zh-TW" sz="3200" b="1" i="1" dirty="0"/>
          </a:p>
        </p:txBody>
      </p:sp>
      <p:sp>
        <p:nvSpPr>
          <p:cNvPr id="7171" name="文字方塊 5"/>
          <p:cNvSpPr txBox="1">
            <a:spLocks noChangeArrowheads="1"/>
          </p:cNvSpPr>
          <p:nvPr/>
        </p:nvSpPr>
        <p:spPr bwMode="auto">
          <a:xfrm>
            <a:off x="229240" y="1283276"/>
            <a:ext cx="83752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chemeClr val="tx1"/>
                </a:solidFill>
              </a:rPr>
              <a:t>A Series of Cameras to Provide Superb Detailed Image Quality </a:t>
            </a:r>
            <a:endParaRPr lang="en-US" altLang="zh-TW" sz="3200" b="1" dirty="0">
              <a:solidFill>
                <a:srgbClr val="0000CC"/>
              </a:solidFill>
              <a:latin typeface="Verdana" pitchFamily="34" charset="0"/>
            </a:endParaRPr>
          </a:p>
          <a:p>
            <a:pPr algn="ctr">
              <a:buFont typeface="Wingdings" pitchFamily="2" charset="2"/>
              <a:buChar char="n"/>
            </a:pPr>
            <a:endParaRPr lang="en-US" altLang="zh-TW" sz="3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grpSp>
        <p:nvGrpSpPr>
          <p:cNvPr id="6" name="群組 131"/>
          <p:cNvGrpSpPr/>
          <p:nvPr/>
        </p:nvGrpSpPr>
        <p:grpSpPr>
          <a:xfrm>
            <a:off x="6804248" y="5373216"/>
            <a:ext cx="1309117" cy="1117856"/>
            <a:chOff x="2096724" y="1425309"/>
            <a:chExt cx="1574246" cy="1660357"/>
          </a:xfrm>
        </p:grpSpPr>
        <p:pic>
          <p:nvPicPr>
            <p:cNvPr id="7" name="Picture 4" descr="\\athena\行銷企劃處\行銷企劃部\行銷企劃資料分享\03_圖庫\VIVOTEK產品圖\IP Camera\8000 series\FD83558365EHV\FD83558365EHV-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96724" y="1425309"/>
              <a:ext cx="1196093" cy="1114805"/>
            </a:xfrm>
            <a:prstGeom prst="rect">
              <a:avLst/>
            </a:prstGeom>
            <a:noFill/>
          </p:spPr>
        </p:pic>
        <p:sp>
          <p:nvSpPr>
            <p:cNvPr id="8" name="文字方塊 140"/>
            <p:cNvSpPr txBox="1">
              <a:spLocks noChangeArrowheads="1"/>
            </p:cNvSpPr>
            <p:nvPr/>
          </p:nvSpPr>
          <p:spPr bwMode="auto">
            <a:xfrm>
              <a:off x="2232772" y="2582810"/>
              <a:ext cx="1438198" cy="502856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600" b="1" dirty="0" smtClean="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FD8371EV</a:t>
              </a:r>
              <a:endParaRPr lang="en-US" altLang="zh-TW" sz="1600" b="1" dirty="0">
                <a:solidFill>
                  <a:schemeClr val="tx1"/>
                </a:solidFill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</p:grpSp>
      <p:grpSp>
        <p:nvGrpSpPr>
          <p:cNvPr id="15" name="群組 131"/>
          <p:cNvGrpSpPr/>
          <p:nvPr/>
        </p:nvGrpSpPr>
        <p:grpSpPr>
          <a:xfrm>
            <a:off x="8077857" y="5517232"/>
            <a:ext cx="1066143" cy="923318"/>
            <a:chOff x="2096724" y="1425309"/>
            <a:chExt cx="1282063" cy="1371409"/>
          </a:xfrm>
        </p:grpSpPr>
        <p:pic>
          <p:nvPicPr>
            <p:cNvPr id="16" name="Picture 4" descr="\\athena\行銷企劃處\行銷企劃部\行銷企劃資料分享\03_圖庫\VIVOTEK產品圖\IP Camera\8000 series\FD83558365EHV\FD83558365EHV-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96724" y="1425309"/>
              <a:ext cx="1196093" cy="1114805"/>
            </a:xfrm>
            <a:prstGeom prst="rect">
              <a:avLst/>
            </a:prstGeom>
            <a:noFill/>
          </p:spPr>
        </p:pic>
        <p:sp>
          <p:nvSpPr>
            <p:cNvPr id="17" name="文字方塊 140"/>
            <p:cNvSpPr txBox="1">
              <a:spLocks noChangeArrowheads="1"/>
            </p:cNvSpPr>
            <p:nvPr/>
          </p:nvSpPr>
          <p:spPr bwMode="auto">
            <a:xfrm>
              <a:off x="2232770" y="2528058"/>
              <a:ext cx="1146017" cy="26866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600" b="1" dirty="0" smtClean="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FD8171</a:t>
              </a:r>
              <a:endParaRPr lang="en-US" altLang="zh-TW" sz="1600" b="1" dirty="0">
                <a:solidFill>
                  <a:schemeClr val="tx1"/>
                </a:solidFill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</p:grpSp>
      <p:pic>
        <p:nvPicPr>
          <p:cNvPr id="67586" name="Picture 2" descr="http://i2.wp.com/www.chinasmack.com/wp-content/uploads/2011/03/traffic-accidents-caught-on-surveillance-cameras-heze-shandong-china.jpg?resize=560%2C373"/>
          <p:cNvPicPr>
            <a:picLocks noChangeAspect="1" noChangeArrowheads="1"/>
          </p:cNvPicPr>
          <p:nvPr/>
        </p:nvPicPr>
        <p:blipFill>
          <a:blip r:embed="rId5" cstate="print"/>
          <a:srcRect b="12948"/>
          <a:stretch>
            <a:fillRect/>
          </a:stretch>
        </p:blipFill>
        <p:spPr bwMode="auto">
          <a:xfrm>
            <a:off x="34725" y="2348880"/>
            <a:ext cx="3520134" cy="216024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19191" t="12201" r="44191" b="38450"/>
          <a:stretch>
            <a:fillRect/>
          </a:stretch>
        </p:blipFill>
        <p:spPr bwMode="auto">
          <a:xfrm>
            <a:off x="3275856" y="4193704"/>
            <a:ext cx="351460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向右箭號 17"/>
          <p:cNvSpPr/>
          <p:nvPr/>
        </p:nvSpPr>
        <p:spPr>
          <a:xfrm rot="2035080">
            <a:off x="3001071" y="4109410"/>
            <a:ext cx="781029" cy="4884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179388" y="116632"/>
            <a:ext cx="5976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/>
              <a:t>Traffic Monitoring</a:t>
            </a:r>
            <a:endParaRPr lang="en-US" altLang="zh-TW" sz="3200" b="1" i="1" dirty="0"/>
          </a:p>
        </p:txBody>
      </p:sp>
      <p:graphicFrame>
        <p:nvGraphicFramePr>
          <p:cNvPr id="150532" name="Group 4"/>
          <p:cNvGraphicFramePr>
            <a:graphicFrameLocks noGrp="1"/>
          </p:cNvGraphicFramePr>
          <p:nvPr/>
        </p:nvGraphicFramePr>
        <p:xfrm>
          <a:off x="4572000" y="1196975"/>
          <a:ext cx="4176713" cy="1889760"/>
        </p:xfrm>
        <a:graphic>
          <a:graphicData uri="http://schemas.openxmlformats.org/drawingml/2006/table">
            <a:tbl>
              <a:tblPr/>
              <a:tblGrid>
                <a:gridCol w="1008063"/>
                <a:gridCol w="316865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Value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Vehicle tracking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Accident monitoring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Violation monitoring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Highways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Crossroads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0560" name="Group 32"/>
          <p:cNvGraphicFramePr>
            <a:graphicFrameLocks noGrp="1"/>
          </p:cNvGraphicFramePr>
          <p:nvPr/>
        </p:nvGraphicFramePr>
        <p:xfrm>
          <a:off x="539750" y="4292600"/>
          <a:ext cx="7775575" cy="2228342"/>
        </p:xfrm>
        <a:graphic>
          <a:graphicData uri="http://schemas.openxmlformats.org/drawingml/2006/table">
            <a:tbl>
              <a:tblPr/>
              <a:tblGrid>
                <a:gridCol w="1727200"/>
                <a:gridCol w="60483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Features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3-Megapixel resolution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Provide detail image for face recognition and license plate recognition.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60fps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Provide more details for fast moving objects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IR Illuminators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Provide 24/7 day and night security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3D Noise Reduction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Better night visibility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Lower bandwidth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1138" name="Picture 2" descr="VIVOTEK Launches Professional Award-winning Outdoor Bullet Network Camera IP8371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687" y="1257945"/>
            <a:ext cx="4069090" cy="21883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179388" y="116632"/>
            <a:ext cx="5976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/>
              <a:t>City Surveillance</a:t>
            </a:r>
            <a:endParaRPr lang="en-US" altLang="zh-TW" sz="3200" b="1" i="1" dirty="0"/>
          </a:p>
        </p:txBody>
      </p:sp>
      <p:graphicFrame>
        <p:nvGraphicFramePr>
          <p:cNvPr id="150532" name="Group 4"/>
          <p:cNvGraphicFramePr>
            <a:graphicFrameLocks noGrp="1"/>
          </p:cNvGraphicFramePr>
          <p:nvPr/>
        </p:nvGraphicFramePr>
        <p:xfrm>
          <a:off x="4572000" y="1196975"/>
          <a:ext cx="4176713" cy="1889760"/>
        </p:xfrm>
        <a:graphic>
          <a:graphicData uri="http://schemas.openxmlformats.org/drawingml/2006/table">
            <a:tbl>
              <a:tblPr/>
              <a:tblGrid>
                <a:gridCol w="1008063"/>
                <a:gridCol w="316865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Value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Citizen safety ensure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Crime prevention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Evidence provider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Walkways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Streets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0560" name="Group 32"/>
          <p:cNvGraphicFramePr>
            <a:graphicFrameLocks noGrp="1"/>
          </p:cNvGraphicFramePr>
          <p:nvPr/>
        </p:nvGraphicFramePr>
        <p:xfrm>
          <a:off x="539750" y="3952194"/>
          <a:ext cx="7775575" cy="2789174"/>
        </p:xfrm>
        <a:graphic>
          <a:graphicData uri="http://schemas.openxmlformats.org/drawingml/2006/table">
            <a:tbl>
              <a:tblPr/>
              <a:tblGrid>
                <a:gridCol w="1727200"/>
                <a:gridCol w="60483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Features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3-Megapixel resolution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Provide detail image for face recognition and license plate recognition.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IR Illuminators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Provide 24/7 day and night security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Smart Stream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Object base and ROI base to provide focus with optimizing bandwidth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3D Noise Reduction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Better night visibility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Lower bandwidth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SD/SDHC/SDXC recording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Save bandwidth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System Redundancy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162" name="Picture 2" descr="C:\Users\ray.chuang\Dropbox\Works\Product Announcement\場景圖\City Surveillance\494351123_58491c87f4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048" y="1019144"/>
            <a:ext cx="3842543" cy="2561695"/>
          </a:xfrm>
          <a:prstGeom prst="rect">
            <a:avLst/>
          </a:prstGeom>
          <a:noFill/>
        </p:spPr>
      </p:pic>
      <p:grpSp>
        <p:nvGrpSpPr>
          <p:cNvPr id="8" name="群組 7"/>
          <p:cNvGrpSpPr/>
          <p:nvPr/>
        </p:nvGrpSpPr>
        <p:grpSpPr>
          <a:xfrm>
            <a:off x="5508104" y="5600815"/>
            <a:ext cx="3600400" cy="1152128"/>
            <a:chOff x="3923928" y="4005064"/>
            <a:chExt cx="4392488" cy="1656184"/>
          </a:xfrm>
        </p:grpSpPr>
        <p:sp>
          <p:nvSpPr>
            <p:cNvPr id="7" name="圓角矩形 6"/>
            <p:cNvSpPr/>
            <p:nvPr/>
          </p:nvSpPr>
          <p:spPr>
            <a:xfrm>
              <a:off x="3923928" y="4005064"/>
              <a:ext cx="4392488" cy="1656184"/>
            </a:xfrm>
            <a:prstGeom prst="roundRect">
              <a:avLst/>
            </a:prstGeom>
            <a:solidFill>
              <a:srgbClr val="3484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000" b="1" dirty="0" smtClean="0">
                  <a:latin typeface="Arial" pitchFamily="34" charset="0"/>
                  <a:cs typeface="Arial" pitchFamily="34" charset="0"/>
                </a:rPr>
                <a:t>IP8371E</a:t>
              </a:r>
            </a:p>
            <a:p>
              <a:r>
                <a:rPr lang="en-US" altLang="zh-TW" sz="2000" b="1" dirty="0" smtClean="0">
                  <a:latin typeface="Arial" pitchFamily="34" charset="0"/>
                  <a:cs typeface="Arial" pitchFamily="34" charset="0"/>
                </a:rPr>
                <a:t>City Surveillance </a:t>
              </a:r>
            </a:p>
            <a:p>
              <a:r>
                <a:rPr lang="en-US" altLang="zh-TW" sz="2000" b="1" dirty="0" smtClean="0">
                  <a:latin typeface="Arial" pitchFamily="34" charset="0"/>
                  <a:cs typeface="Arial" pitchFamily="34" charset="0"/>
                </a:rPr>
                <a:t>Romania </a:t>
              </a:r>
              <a:endParaRPr lang="zh-TW" alt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1" descr="C:\Users\Ray Chuang\Dropbox\Works\Product Announcement\IP8371E\IP8371E-S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732240" y="4509120"/>
              <a:ext cx="1440160" cy="109122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6996695"/>
              </p:ext>
            </p:extLst>
          </p:nvPr>
        </p:nvGraphicFramePr>
        <p:xfrm>
          <a:off x="246062" y="804863"/>
          <a:ext cx="8796336" cy="5447584"/>
        </p:xfrm>
        <a:graphic>
          <a:graphicData uri="http://schemas.openxmlformats.org/drawingml/2006/table">
            <a:tbl>
              <a:tblPr/>
              <a:tblGrid>
                <a:gridCol w="1662086"/>
                <a:gridCol w="1426850"/>
                <a:gridCol w="1426850"/>
                <a:gridCol w="1426850"/>
                <a:gridCol w="1426850"/>
                <a:gridCol w="1426850"/>
              </a:tblGrid>
              <a:tr h="315141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VIVOTEK</a:t>
                      </a: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SAMSUNG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SONY</a:t>
                      </a:r>
                      <a:endParaRPr lang="en-US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Hikvision</a:t>
                      </a:r>
                      <a:endParaRPr lang="en-US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Dahua</a:t>
                      </a:r>
                      <a:endParaRPr lang="en-US" altLang="zh-TW" sz="1200" b="1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553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IP8371E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 pitchFamily="34" charset="0"/>
                          <a:cs typeface="Arial" pitchFamily="34" charset="0"/>
                        </a:rPr>
                        <a:t>SNO7082R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SNCCH260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DS-2CD2632F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IPC-HFW3300C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9453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IR Illuminator</a:t>
                      </a:r>
                      <a:r>
                        <a:rPr lang="en-US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Range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30M</a:t>
                      </a:r>
                    </a:p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Smart IR</a:t>
                      </a:r>
                      <a:endParaRPr lang="en-US" altLang="zh-TW" sz="1200" b="1" i="0" u="none" strike="noStrike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30M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15M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30M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20M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Max. Frame Rate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30fps @ 3MP</a:t>
                      </a:r>
                    </a:p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60fps</a:t>
                      </a:r>
                      <a:r>
                        <a:rPr lang="en-US" altLang="zh-TW" sz="1200" b="1" i="0" u="none" strike="noStrike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@ 2MP</a:t>
                      </a: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20 fps @ 3MP</a:t>
                      </a:r>
                      <a:br>
                        <a:rPr lang="fr-FR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30 fps @ </a:t>
                      </a:r>
                      <a:r>
                        <a:rPr lang="fr-F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2MP</a:t>
                      </a:r>
                      <a:endParaRPr lang="fr-F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20fps</a:t>
                      </a:r>
                      <a:r>
                        <a:rPr lang="fr-FR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@ 2.7MP</a:t>
                      </a:r>
                      <a:endParaRPr lang="fr-FR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fr-F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30fps</a:t>
                      </a:r>
                      <a:r>
                        <a:rPr lang="fr-FR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@ 2MP</a:t>
                      </a:r>
                      <a:endParaRPr lang="fr-F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15fps @ 3MP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30fps</a:t>
                      </a:r>
                      <a:r>
                        <a:rPr lang="en-US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@ 2MP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20fps</a:t>
                      </a:r>
                      <a:r>
                        <a:rPr lang="en-US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@ 3MP</a:t>
                      </a:r>
                    </a:p>
                    <a:p>
                      <a:pPr algn="ctr" fontAlgn="ctr"/>
                      <a:r>
                        <a:rPr lang="en-US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30fps @ 2MP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Minimum</a:t>
                      </a:r>
                      <a:r>
                        <a:rPr lang="en-US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Illumination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0.02 </a:t>
                      </a:r>
                      <a:r>
                        <a:rPr lang="en-US" altLang="zh-TW" sz="1200" b="1" i="0" u="none" strike="noStrike" dirty="0" err="1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Lux</a:t>
                      </a:r>
                      <a:endParaRPr lang="en-US" altLang="zh-TW" sz="1200" b="1" i="0" u="none" strike="noStrike" dirty="0" smtClean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0.01 </a:t>
                      </a:r>
                      <a:r>
                        <a:rPr lang="en-US" sz="12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Lux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0.7 </a:t>
                      </a:r>
                      <a:r>
                        <a:rPr lang="en-US" sz="12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Lux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0.07 </a:t>
                      </a:r>
                      <a:r>
                        <a:rPr lang="en-US" sz="12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Lux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0.2 </a:t>
                      </a:r>
                      <a:r>
                        <a:rPr lang="en-US" sz="12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Lux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WDR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WDR Enhanced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Advanced WDR 96dB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Digital WDR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Lens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3~9mm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Remote</a:t>
                      </a:r>
                      <a:r>
                        <a:rPr lang="en-US" altLang="zh-TW" sz="12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Focus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P-Iris</a:t>
                      </a: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3 ~ 8.5 mm</a:t>
                      </a:r>
                      <a:br>
                        <a:rPr lang="en-US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Remote </a:t>
                      </a:r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Focus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DC-Iris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3.1~8.9mm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Remote Focus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Fixed Iris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2.8~12mm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Manual Focus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Fixed Iris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3.3~12mm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Manual Focus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DC-Iris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DNR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2D + 3D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Operating Temperature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-50~50</a:t>
                      </a:r>
                      <a:r>
                        <a:rPr lang="zh-TW" altLang="en-US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℃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-50~55</a:t>
                      </a:r>
                      <a:r>
                        <a:rPr lang="zh-TW" altLang="en-US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℃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-30~50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℃</a:t>
                      </a:r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-30~60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℃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-10~60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℃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Bandwidth saving functions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Smart Stream</a:t>
                      </a:r>
                      <a:endParaRPr lang="en-US" sz="1200" b="1" i="0" u="none" strike="noStrike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Smart Codec</a:t>
                      </a:r>
                      <a:endParaRPr lang="en-US" sz="1200" b="1" i="0" u="none" strike="noStrike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200" b="1" i="0" u="none" strike="noStrike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466" name="Rectangle 10"/>
          <p:cNvSpPr>
            <a:spLocks noChangeArrowheads="1"/>
          </p:cNvSpPr>
          <p:nvPr/>
        </p:nvSpPr>
        <p:spPr bwMode="auto">
          <a:xfrm>
            <a:off x="211138" y="144463"/>
            <a:ext cx="7018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 dirty="0" smtClean="0">
                <a:ea typeface="SimHei" pitchFamily="49" charset="-122"/>
              </a:rPr>
              <a:t>Competitor Comparison – IP8371E</a:t>
            </a:r>
          </a:p>
        </p:txBody>
      </p:sp>
      <p:pic>
        <p:nvPicPr>
          <p:cNvPr id="8" name="Picture 1" descr="C:\Users\Ray Chuang\Dropbox\Works\Product Announcement\IP8371E\IP8371E-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17793" y="1500459"/>
            <a:ext cx="1001002" cy="758469"/>
          </a:xfrm>
          <a:prstGeom prst="rect">
            <a:avLst/>
          </a:prstGeom>
          <a:noFill/>
        </p:spPr>
      </p:pic>
      <p:pic>
        <p:nvPicPr>
          <p:cNvPr id="9" name="Picture 191" descr="http://www.samsungsecurity.com/_inc/img_download.asp?path=/_upload2/prd/ST020000/488/th_201302181058_24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1087" y="1493480"/>
            <a:ext cx="900289" cy="89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pro.sony.com/bbsc/imageController?path=Asset%20Hierarchy$Professional$SEL-yf-generic-153711$SEL-yf-generic-153761sncch260Q3L.jpg&amp;id=StepID$sncch260Q3L&amp;dimension=370x2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0570" y="1541364"/>
            <a:ext cx="1085099" cy="736107"/>
          </a:xfrm>
          <a:prstGeom prst="rect">
            <a:avLst/>
          </a:prstGeom>
          <a:noFill/>
        </p:spPr>
      </p:pic>
      <p:pic>
        <p:nvPicPr>
          <p:cNvPr id="14" name="Picture 6" descr="IPC-HFW3300C"/>
          <p:cNvPicPr>
            <a:picLocks noChangeAspect="1" noChangeArrowheads="1"/>
          </p:cNvPicPr>
          <p:nvPr/>
        </p:nvPicPr>
        <p:blipFill>
          <a:blip r:embed="rId6" cstate="print"/>
          <a:srcRect t="23739" b="26099"/>
          <a:stretch>
            <a:fillRect/>
          </a:stretch>
        </p:blipFill>
        <p:spPr bwMode="auto">
          <a:xfrm>
            <a:off x="7709115" y="1667872"/>
            <a:ext cx="1039349" cy="521360"/>
          </a:xfrm>
          <a:prstGeom prst="rect">
            <a:avLst/>
          </a:prstGeom>
          <a:noFill/>
        </p:spPr>
      </p:pic>
      <p:pic>
        <p:nvPicPr>
          <p:cNvPr id="15" name="Picture 8" descr="http://www.hikvision.com/uploadfile/image/product/middle/201308221009162308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4298" y="1494824"/>
            <a:ext cx="1148576" cy="835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6" name="Rectangle 10"/>
          <p:cNvSpPr>
            <a:spLocks noChangeArrowheads="1"/>
          </p:cNvSpPr>
          <p:nvPr/>
        </p:nvSpPr>
        <p:spPr bwMode="auto">
          <a:xfrm>
            <a:off x="211138" y="144463"/>
            <a:ext cx="73372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 dirty="0" smtClean="0">
                <a:ea typeface="SimHei" pitchFamily="49" charset="-122"/>
              </a:rPr>
              <a:t>Competitor Comparison – FD8371EV</a:t>
            </a:r>
            <a:endParaRPr lang="en-US" altLang="zh-TW" sz="3200" b="1" i="1" dirty="0">
              <a:ea typeface="SimHei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67546" y="804863"/>
          <a:ext cx="8136900" cy="5447584"/>
        </p:xfrm>
        <a:graphic>
          <a:graphicData uri="http://schemas.openxmlformats.org/drawingml/2006/table">
            <a:tbl>
              <a:tblPr/>
              <a:tblGrid>
                <a:gridCol w="1537485"/>
                <a:gridCol w="1319883"/>
                <a:gridCol w="1319883"/>
                <a:gridCol w="1319883"/>
                <a:gridCol w="1319883"/>
                <a:gridCol w="1319883"/>
              </a:tblGrid>
              <a:tr h="315141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VIVOTEK</a:t>
                      </a: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AXIS</a:t>
                      </a:r>
                      <a:endParaRPr lang="en-US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Samsung</a:t>
                      </a:r>
                      <a:endParaRPr lang="en-US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Hikvision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553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FD8371EV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P3346-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VE</a:t>
                      </a:r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SNV-7080R 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SNV-7082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DS-2CD2732F-I(S)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9453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IR Illuminator</a:t>
                      </a:r>
                      <a:r>
                        <a:rPr lang="en-US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Range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20M</a:t>
                      </a:r>
                    </a:p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Smart IR</a:t>
                      </a:r>
                      <a:endParaRPr lang="en-US" altLang="zh-TW" sz="1200" b="1" i="0" u="none" strike="noStrike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25M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Max. Frame Rate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30fps @ 3MP</a:t>
                      </a:r>
                    </a:p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60fps</a:t>
                      </a:r>
                      <a:r>
                        <a:rPr lang="en-US" altLang="zh-TW" sz="1200" b="1" i="0" u="none" strike="noStrike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@ 2MP</a:t>
                      </a: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20fps</a:t>
                      </a:r>
                      <a:r>
                        <a:rPr lang="fr-FR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@ 2.7MP</a:t>
                      </a:r>
                      <a:endParaRPr lang="fr-FR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fr-F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30fps</a:t>
                      </a:r>
                      <a:r>
                        <a:rPr lang="fr-FR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@ 2MP</a:t>
                      </a:r>
                      <a:endParaRPr lang="fr-F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20fps</a:t>
                      </a:r>
                      <a:r>
                        <a:rPr lang="fr-FR" altLang="zh-TW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@ 2.7MP</a:t>
                      </a:r>
                      <a:endParaRPr lang="fr-FR" altLang="zh-TW" sz="1200" b="0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fr-FR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30fps</a:t>
                      </a:r>
                      <a:r>
                        <a:rPr lang="fr-FR" altLang="zh-TW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@ 2MP</a:t>
                      </a:r>
                      <a:endParaRPr lang="fr-FR" altLang="zh-TW" sz="12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20fps</a:t>
                      </a:r>
                      <a:r>
                        <a:rPr lang="fr-FR" altLang="zh-TW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@ 2.7MP</a:t>
                      </a:r>
                      <a:endParaRPr lang="fr-FR" altLang="zh-TW" sz="1200" b="0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fr-FR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30fps</a:t>
                      </a:r>
                      <a:r>
                        <a:rPr lang="fr-FR" altLang="zh-TW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@ 2MP</a:t>
                      </a:r>
                      <a:endParaRPr lang="fr-FR" altLang="zh-TW" sz="1200" b="0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15fps @ 3MP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30fps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@ 2MP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Minimum</a:t>
                      </a:r>
                      <a:r>
                        <a:rPr lang="en-US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Illumination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0.05 </a:t>
                      </a:r>
                      <a:r>
                        <a:rPr lang="en-US" altLang="zh-TW" sz="1200" b="1" i="0" u="none" strike="noStrike" dirty="0" err="1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Lux</a:t>
                      </a:r>
                      <a:endParaRPr lang="en-US" altLang="zh-TW" sz="1200" b="1" i="0" u="none" strike="noStrike" dirty="0" smtClean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0.5 </a:t>
                      </a:r>
                      <a:r>
                        <a:rPr lang="en-US" sz="12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Lux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en-US" sz="1200" b="0" i="0" u="none" strike="noStrike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Lux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0.7 </a:t>
                      </a:r>
                      <a:r>
                        <a:rPr lang="en-US" sz="1200" b="0" i="0" u="none" strike="noStrike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Lux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0.07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Lux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(AGC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on)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WDR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WDR Enhanced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WDR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@F</a:t>
                      </a:r>
                      <a:r>
                        <a:rPr lang="en-US" altLang="zh-TW" sz="12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HD</a:t>
                      </a:r>
                      <a:endParaRPr lang="en-US" sz="1200" b="0" i="0" u="none" strike="noStrike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altLang="zh-TW" sz="1200" b="0" i="0" u="none" strike="noStrike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WiseNet</a:t>
                      </a:r>
                      <a:r>
                        <a:rPr lang="en-US" altLang="zh-TW" sz="12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Advance WDR 96dB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Digital WDR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Lens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3~10mm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Remote</a:t>
                      </a:r>
                      <a:r>
                        <a:rPr lang="en-US" altLang="zh-TW" sz="1200" b="1" i="0" u="none" strike="noStrike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Focus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P-Iris</a:t>
                      </a: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3~9mm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Remote Focus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Iris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3~8.5mm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Remote Focus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DC Iris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3~8.5mm</a:t>
                      </a:r>
                    </a:p>
                    <a:p>
                      <a:pPr algn="ctr" fontAlgn="ctr"/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Remote Focus</a:t>
                      </a:r>
                    </a:p>
                    <a:p>
                      <a:pPr algn="ctr" fontAlgn="ctr"/>
                      <a:r>
                        <a:rPr lang="en-US" altLang="zh-TW" sz="1200" b="0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DC Iris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2.8~12mm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Manual Focus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Fixed Iris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DNR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Operating Temperature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-50~50</a:t>
                      </a:r>
                      <a:r>
                        <a:rPr lang="zh-TW" altLang="en-US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℃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-40~50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℃</a:t>
                      </a:r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-40°C ~ +55°C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-10~55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℃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-30~60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℃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Bandwidth saving functions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Smart Stream</a:t>
                      </a:r>
                      <a:endParaRPr lang="en-US" sz="1200" b="1" i="0" u="none" strike="noStrike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200" b="1" i="0" u="none" strike="noStrike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200" b="1" i="0" u="none" strike="noStrike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Smart Compression</a:t>
                      </a:r>
                      <a:endParaRPr lang="en-US" sz="1200" b="1" i="0" u="none" strike="noStrike" kern="1200" dirty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\\athena\行銷企劃處\行銷企劃部\行銷企劃資料分享\03_圖庫\VIVOTEK產品圖\IP Camera\8000 series\FD8371EV\FD8371EV-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883464" cy="824632"/>
          </a:xfrm>
          <a:prstGeom prst="rect">
            <a:avLst/>
          </a:prstGeom>
          <a:noFill/>
        </p:spPr>
      </p:pic>
      <p:pic>
        <p:nvPicPr>
          <p:cNvPr id="6" name="Picture 8" descr="http://www.axis.com/files/image_gallery/low_res/ph_p3346ve_front_shield_low.jpg"/>
          <p:cNvPicPr>
            <a:picLocks noChangeAspect="1" noChangeArrowheads="1"/>
          </p:cNvPicPr>
          <p:nvPr/>
        </p:nvPicPr>
        <p:blipFill>
          <a:blip r:embed="rId3" cstate="print"/>
          <a:srcRect l="8307" t="6918" r="7668" b="8176"/>
          <a:stretch>
            <a:fillRect/>
          </a:stretch>
        </p:blipFill>
        <p:spPr bwMode="auto">
          <a:xfrm>
            <a:off x="3609824" y="1565300"/>
            <a:ext cx="771552" cy="792088"/>
          </a:xfrm>
          <a:prstGeom prst="rect">
            <a:avLst/>
          </a:prstGeom>
          <a:noFill/>
        </p:spPr>
      </p:pic>
      <p:pic>
        <p:nvPicPr>
          <p:cNvPr id="7" name="Picture 5" descr="http://www.samsungsecurity.com/_inc/img_download.asp?path=/_upload2/prd/ST020000/57/th_201109051026_86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2732" y="1537802"/>
            <a:ext cx="864096" cy="883086"/>
          </a:xfrm>
          <a:prstGeom prst="rect">
            <a:avLst/>
          </a:prstGeom>
          <a:noFill/>
        </p:spPr>
      </p:pic>
      <p:pic>
        <p:nvPicPr>
          <p:cNvPr id="8" name="Picture 5" descr="http://www.samsungsecurity.com/_inc/img_download.asp?path=/_upload2/prd/ST020000/489/th_201210021610_5503.jpg"/>
          <p:cNvPicPr>
            <a:picLocks noChangeAspect="1" noChangeArrowheads="1"/>
          </p:cNvPicPr>
          <p:nvPr/>
        </p:nvPicPr>
        <p:blipFill>
          <a:blip r:embed="rId5" cstate="print"/>
          <a:srcRect l="4396" t="4752" r="5055" b="6263"/>
          <a:stretch>
            <a:fillRect/>
          </a:stretch>
        </p:blipFill>
        <p:spPr bwMode="auto">
          <a:xfrm>
            <a:off x="6190084" y="1544092"/>
            <a:ext cx="830188" cy="830188"/>
          </a:xfrm>
          <a:prstGeom prst="rect">
            <a:avLst/>
          </a:prstGeom>
          <a:noFill/>
        </p:spPr>
      </p:pic>
      <p:pic>
        <p:nvPicPr>
          <p:cNvPr id="9" name="Picture 10" descr="http://www.hikvision.com/uploadfile/image/product/middle/20130822110931517857.jpg"/>
          <p:cNvPicPr>
            <a:picLocks noChangeAspect="1" noChangeArrowheads="1"/>
          </p:cNvPicPr>
          <p:nvPr/>
        </p:nvPicPr>
        <p:blipFill>
          <a:blip r:embed="rId6" cstate="print"/>
          <a:srcRect l="11392" t="3448" r="8228"/>
          <a:stretch>
            <a:fillRect/>
          </a:stretch>
        </p:blipFill>
        <p:spPr bwMode="auto">
          <a:xfrm>
            <a:off x="7524328" y="1556792"/>
            <a:ext cx="954357" cy="841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6" name="Rectangle 10"/>
          <p:cNvSpPr>
            <a:spLocks noChangeArrowheads="1"/>
          </p:cNvSpPr>
          <p:nvPr/>
        </p:nvSpPr>
        <p:spPr bwMode="auto">
          <a:xfrm>
            <a:off x="211138" y="144463"/>
            <a:ext cx="70391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 dirty="0" smtClean="0">
                <a:ea typeface="SimHei" pitchFamily="49" charset="-122"/>
              </a:rPr>
              <a:t>Competitor Comparison – FD8171</a:t>
            </a:r>
            <a:endParaRPr lang="en-US" altLang="zh-TW" sz="3200" b="1" i="1" dirty="0">
              <a:ea typeface="SimHei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7544" y="756320"/>
          <a:ext cx="8136900" cy="5582233"/>
        </p:xfrm>
        <a:graphic>
          <a:graphicData uri="http://schemas.openxmlformats.org/drawingml/2006/table">
            <a:tbl>
              <a:tblPr/>
              <a:tblGrid>
                <a:gridCol w="1537485"/>
                <a:gridCol w="1319883"/>
                <a:gridCol w="1319883"/>
                <a:gridCol w="1319883"/>
                <a:gridCol w="1319883"/>
                <a:gridCol w="1319883"/>
              </a:tblGrid>
              <a:tr h="304147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VIVOTEK</a:t>
                      </a: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AXIS</a:t>
                      </a:r>
                      <a:endParaRPr lang="en-US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Samsung</a:t>
                      </a:r>
                      <a:endParaRPr lang="en-US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Hikvision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9500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FD8171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P3346 (Indoor) 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SND-7061 (Indoor) 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SND-7082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DS-2CD7254F(WD)-E(I)Z(H)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6331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IR Illuminator</a:t>
                      </a:r>
                      <a:r>
                        <a:rPr lang="en-US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Range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20M</a:t>
                      </a:r>
                    </a:p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Smart IR</a:t>
                      </a:r>
                      <a:endParaRPr lang="en-US" altLang="zh-TW" sz="1200" b="1" i="0" u="none" strike="noStrike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Max. Frame Rate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30fps @ 3MP</a:t>
                      </a:r>
                    </a:p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60fps</a:t>
                      </a:r>
                      <a:r>
                        <a:rPr lang="en-US" altLang="zh-TW" sz="1200" b="1" i="0" u="none" strike="noStrike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@ 2MP</a:t>
                      </a: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20fps</a:t>
                      </a:r>
                      <a:r>
                        <a:rPr lang="fr-FR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@ 2.7MP</a:t>
                      </a:r>
                      <a:endParaRPr lang="fr-FR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fr-F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30fps</a:t>
                      </a:r>
                      <a:r>
                        <a:rPr lang="fr-FR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@ 2MP</a:t>
                      </a:r>
                      <a:endParaRPr lang="fr-F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20fps</a:t>
                      </a:r>
                      <a:r>
                        <a:rPr lang="fr-FR" altLang="zh-TW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@ 2.7MP</a:t>
                      </a:r>
                      <a:endParaRPr lang="fr-FR" altLang="zh-TW" sz="1200" b="0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fr-FR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30fps</a:t>
                      </a:r>
                      <a:r>
                        <a:rPr lang="fr-FR" altLang="zh-TW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@ 2MP</a:t>
                      </a:r>
                      <a:endParaRPr lang="fr-FR" altLang="zh-TW" sz="12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20fps</a:t>
                      </a:r>
                      <a:r>
                        <a:rPr lang="fr-FR" altLang="zh-TW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@ 2.7MP</a:t>
                      </a:r>
                      <a:endParaRPr lang="fr-FR" altLang="zh-TW" sz="1200" b="0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fr-FR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30fps</a:t>
                      </a:r>
                      <a:r>
                        <a:rPr lang="fr-FR" altLang="zh-TW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@ 2MP</a:t>
                      </a:r>
                      <a:endParaRPr lang="fr-FR" altLang="zh-TW" sz="1200" b="0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15fps @ 3MP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30fps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@ 2MP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Minimum</a:t>
                      </a:r>
                      <a:r>
                        <a:rPr lang="en-US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Illumination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0.05 </a:t>
                      </a:r>
                      <a:r>
                        <a:rPr lang="en-US" altLang="zh-TW" sz="1200" b="1" i="0" u="none" strike="noStrike" dirty="0" err="1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Lux</a:t>
                      </a:r>
                      <a:endParaRPr lang="en-US" altLang="zh-TW" sz="1200" b="1" i="0" u="none" strike="noStrike" dirty="0" smtClean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0.5 </a:t>
                      </a:r>
                      <a:r>
                        <a:rPr lang="en-US" sz="12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Lux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r>
                        <a:rPr lang="en-US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Lux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0.7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Lux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0.1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Lux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WDR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WDR Enhanced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Advnace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WDR 96dB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120dB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5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Lens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3~10mm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Remote</a:t>
                      </a:r>
                      <a:r>
                        <a:rPr lang="en-US" altLang="zh-TW" sz="1200" b="1" i="0" u="none" strike="noStrike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Focus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P-Iris</a:t>
                      </a: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3~9mm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Remote Focus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Iris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3~8.5mm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Remote Focus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DC Iris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3~8.5mm</a:t>
                      </a:r>
                    </a:p>
                    <a:p>
                      <a:pPr algn="ctr" fontAlgn="ctr"/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Remote Focus</a:t>
                      </a:r>
                    </a:p>
                    <a:p>
                      <a:pPr algn="ctr" fontAlgn="ctr"/>
                      <a:r>
                        <a:rPr lang="en-US" altLang="zh-TW" sz="1200" b="0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DC Iris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2.7~9mm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Manual Focus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Fixed Iris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DNR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9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Operating Temperature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-20~50</a:t>
                      </a:r>
                      <a:r>
                        <a:rPr lang="zh-TW" altLang="en-US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℃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0~50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℃</a:t>
                      </a:r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-10~55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℃</a:t>
                      </a:r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-10~55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℃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-25 °C ~ 60 °C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-40 °C ~ 60 °C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heater and fan on</a:t>
                      </a:r>
                      <a:endParaRPr lang="zh-TW" altLang="en-US" sz="1200" b="0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Bandwidth saving functions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Smart Stream</a:t>
                      </a:r>
                      <a:endParaRPr lang="en-US" sz="1200" b="1" i="0" u="none" strike="noStrike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200" b="1" i="0" u="none" strike="noStrike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Smart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Compression</a:t>
                      </a:r>
                      <a:endParaRPr lang="en-US" sz="1200" b="1" i="0" u="none" strike="noStrike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Smart Compression</a:t>
                      </a:r>
                      <a:endParaRPr lang="en-US" sz="1200" b="1" i="0" u="none" strike="noStrike" kern="1200" dirty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\\athena\行銷企劃處\行銷企劃部\行銷企劃資料分享\03_圖庫\VIVOTEK產品圖\IP Camera\8000 series\FD8371EV\FD8371EV-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0416"/>
            <a:ext cx="1015240" cy="946408"/>
          </a:xfrm>
          <a:prstGeom prst="rect">
            <a:avLst/>
          </a:prstGeom>
          <a:noFill/>
        </p:spPr>
      </p:pic>
      <p:pic>
        <p:nvPicPr>
          <p:cNvPr id="5" name="Picture 8" descr="http://www.axis.com/files/image_gallery/low_res/ph_p3346ve_front_shield_low.jpg"/>
          <p:cNvPicPr>
            <a:picLocks noChangeAspect="1" noChangeArrowheads="1"/>
          </p:cNvPicPr>
          <p:nvPr/>
        </p:nvPicPr>
        <p:blipFill>
          <a:blip r:embed="rId3" cstate="print"/>
          <a:srcRect l="8307" t="6918" r="7668" b="8176"/>
          <a:stretch>
            <a:fillRect/>
          </a:stretch>
        </p:blipFill>
        <p:spPr bwMode="auto">
          <a:xfrm>
            <a:off x="3635897" y="1671344"/>
            <a:ext cx="792087" cy="813168"/>
          </a:xfrm>
          <a:prstGeom prst="rect">
            <a:avLst/>
          </a:prstGeom>
          <a:noFill/>
        </p:spPr>
      </p:pic>
      <p:pic>
        <p:nvPicPr>
          <p:cNvPr id="6" name="Picture 7" descr="http://www.samsungsecurity.com/_inc/img_download.asp?path=/_upload2/prd/ST020000/489/th_201207031440_9604.jpg"/>
          <p:cNvPicPr>
            <a:picLocks noChangeAspect="1" noChangeArrowheads="1"/>
          </p:cNvPicPr>
          <p:nvPr/>
        </p:nvPicPr>
        <p:blipFill>
          <a:blip r:embed="rId4" cstate="print"/>
          <a:srcRect l="18022" t="19481" r="19121" b="20346"/>
          <a:stretch>
            <a:fillRect/>
          </a:stretch>
        </p:blipFill>
        <p:spPr bwMode="auto">
          <a:xfrm>
            <a:off x="4932040" y="1692424"/>
            <a:ext cx="792088" cy="769932"/>
          </a:xfrm>
          <a:prstGeom prst="rect">
            <a:avLst/>
          </a:prstGeom>
          <a:noFill/>
        </p:spPr>
      </p:pic>
      <p:pic>
        <p:nvPicPr>
          <p:cNvPr id="7" name="Picture 5" descr="http://www.samsungsecurity.com/_inc/img_download.asp?path=/_upload2/prd/ST020000/489/th_201210021546_1426.jpg"/>
          <p:cNvPicPr>
            <a:picLocks noChangeAspect="1" noChangeArrowheads="1"/>
          </p:cNvPicPr>
          <p:nvPr/>
        </p:nvPicPr>
        <p:blipFill>
          <a:blip r:embed="rId5" cstate="print"/>
          <a:srcRect l="7526" t="4069" r="7494" b="3599"/>
          <a:stretch>
            <a:fillRect/>
          </a:stretch>
        </p:blipFill>
        <p:spPr bwMode="auto">
          <a:xfrm>
            <a:off x="6240884" y="1692424"/>
            <a:ext cx="707380" cy="770027"/>
          </a:xfrm>
          <a:prstGeom prst="rect">
            <a:avLst/>
          </a:prstGeom>
          <a:noFill/>
        </p:spPr>
      </p:pic>
      <p:pic>
        <p:nvPicPr>
          <p:cNvPr id="8" name="Picture 11" descr="http://www.hikvision.com/uploadfile/image/product/middle/201211141023578628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698219"/>
            <a:ext cx="1080120" cy="790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685800" y="473075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zh-TW" altLang="zh-TW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Taipei" charset="-120"/>
              <a:cs typeface="+mn-cs"/>
            </a:endParaRPr>
          </a:p>
        </p:txBody>
      </p:sp>
      <p:sp>
        <p:nvSpPr>
          <p:cNvPr id="80907" name="Rectangle 3"/>
          <p:cNvSpPr>
            <a:spLocks noChangeArrowheads="1"/>
          </p:cNvSpPr>
          <p:nvPr/>
        </p:nvSpPr>
        <p:spPr bwMode="auto">
          <a:xfrm>
            <a:off x="0" y="1585063"/>
            <a:ext cx="9144000" cy="3959225"/>
          </a:xfrm>
          <a:prstGeom prst="rect">
            <a:avLst/>
          </a:prstGeom>
          <a:solidFill>
            <a:srgbClr val="B1DBF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 sz="3200">
              <a:solidFill>
                <a:schemeClr val="tx1"/>
              </a:solidFill>
              <a:ea typeface="新細明體" charset="-120"/>
            </a:endParaRPr>
          </a:p>
        </p:txBody>
      </p:sp>
      <p:pic>
        <p:nvPicPr>
          <p:cNvPr id="80908" name="Picture 17" descr="THANK YO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85913"/>
            <a:ext cx="7092950" cy="3960812"/>
          </a:xfrm>
          <a:prstGeom prst="rect">
            <a:avLst/>
          </a:prstGeom>
          <a:solidFill>
            <a:srgbClr val="B1DBFD"/>
          </a:solidFill>
          <a:ln w="9525">
            <a:noFill/>
            <a:miter lim="800000"/>
            <a:headEnd/>
            <a:tailEnd/>
          </a:ln>
        </p:spPr>
      </p:pic>
      <p:sp>
        <p:nvSpPr>
          <p:cNvPr id="80909" name="Text Box 4"/>
          <p:cNvSpPr txBox="1">
            <a:spLocks noChangeArrowheads="1"/>
          </p:cNvSpPr>
          <p:nvPr/>
        </p:nvSpPr>
        <p:spPr bwMode="auto">
          <a:xfrm>
            <a:off x="539750" y="1808163"/>
            <a:ext cx="51847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000" b="1" i="1" dirty="0">
                <a:solidFill>
                  <a:srgbClr val="3484CC"/>
                </a:solidFill>
                <a:ea typeface="SimSun" pitchFamily="2" charset="-122"/>
              </a:rPr>
              <a:t>Thank you</a:t>
            </a:r>
            <a:endParaRPr lang="en-US" altLang="zh-TW" sz="4000" dirty="0">
              <a:solidFill>
                <a:srgbClr val="3484CC"/>
              </a:solidFill>
              <a:ea typeface="SimSun" pitchFamily="2" charset="-122"/>
            </a:endParaRPr>
          </a:p>
          <a:p>
            <a:r>
              <a:rPr lang="en-US" altLang="zh-TW" sz="2800" dirty="0">
                <a:solidFill>
                  <a:srgbClr val="3484CC"/>
                </a:solidFill>
                <a:ea typeface="SimSun" pitchFamily="2" charset="-122"/>
              </a:rPr>
              <a:t>             </a:t>
            </a:r>
            <a:r>
              <a:rPr lang="en-US" altLang="zh-TW" i="1" dirty="0">
                <a:solidFill>
                  <a:srgbClr val="3484CC"/>
                </a:solidFill>
                <a:ea typeface="SimSun" pitchFamily="2" charset="-122"/>
              </a:rPr>
              <a:t>for </a:t>
            </a:r>
            <a:r>
              <a:rPr lang="en-US" altLang="zh-TW" i="1" dirty="0">
                <a:solidFill>
                  <a:srgbClr val="3484CC"/>
                </a:solidFill>
                <a:ea typeface="新細明體" charset="-120"/>
              </a:rPr>
              <a:t>y</a:t>
            </a:r>
            <a:r>
              <a:rPr lang="en-US" altLang="zh-TW" i="1" dirty="0">
                <a:solidFill>
                  <a:srgbClr val="3484CC"/>
                </a:solidFill>
                <a:ea typeface="SimSun" pitchFamily="2" charset="-122"/>
              </a:rPr>
              <a:t>our </a:t>
            </a:r>
            <a:r>
              <a:rPr lang="en-US" altLang="zh-TW" i="1" dirty="0">
                <a:solidFill>
                  <a:srgbClr val="3484CC"/>
                </a:solidFill>
                <a:ea typeface="新細明體" charset="-120"/>
              </a:rPr>
              <a:t>a</a:t>
            </a:r>
            <a:r>
              <a:rPr lang="en-US" altLang="zh-TW" i="1" dirty="0">
                <a:solidFill>
                  <a:srgbClr val="3484CC"/>
                </a:solidFill>
                <a:ea typeface="SimSun" pitchFamily="2" charset="-122"/>
              </a:rPr>
              <a:t>ttention</a:t>
            </a:r>
          </a:p>
        </p:txBody>
      </p:sp>
      <p:sp>
        <p:nvSpPr>
          <p:cNvPr id="47200" name="AutoShape 1120"/>
          <p:cNvSpPr>
            <a:spLocks noChangeArrowheads="1"/>
          </p:cNvSpPr>
          <p:nvPr/>
        </p:nvSpPr>
        <p:spPr bwMode="auto">
          <a:xfrm rot="10800000">
            <a:off x="6012160" y="1585592"/>
            <a:ext cx="3131839" cy="3959924"/>
          </a:xfrm>
          <a:prstGeom prst="homePlate">
            <a:avLst>
              <a:gd name="adj" fmla="val 27727"/>
            </a:avLst>
          </a:prstGeom>
          <a:solidFill>
            <a:srgbClr val="599AD5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zh-TW" altLang="zh-TW" sz="4000">
              <a:ea typeface="SimHei" pitchFamily="2" charset="-122"/>
            </a:endParaRPr>
          </a:p>
        </p:txBody>
      </p:sp>
      <p:sp>
        <p:nvSpPr>
          <p:cNvPr id="80911" name="Text Box 3"/>
          <p:cNvSpPr txBox="1">
            <a:spLocks noChangeArrowheads="1"/>
          </p:cNvSpPr>
          <p:nvPr/>
        </p:nvSpPr>
        <p:spPr bwMode="auto">
          <a:xfrm>
            <a:off x="7019925" y="4903788"/>
            <a:ext cx="1587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i="1"/>
              <a:t>The End</a:t>
            </a:r>
            <a:endParaRPr lang="en-US" altLang="zh-TW" sz="2800" b="1">
              <a:ea typeface="SimHei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 animBg="1"/>
      <p:bldP spid="472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179388" y="44624"/>
            <a:ext cx="4349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 dirty="0"/>
              <a:t>Product </a:t>
            </a:r>
            <a:r>
              <a:rPr lang="en-US" altLang="zh-TW" sz="3200" b="1" i="1" dirty="0" smtClean="0"/>
              <a:t>Introduction </a:t>
            </a:r>
            <a:endParaRPr lang="en-US" altLang="zh-TW" sz="3200" b="1" i="1" dirty="0"/>
          </a:p>
        </p:txBody>
      </p:sp>
      <p:sp>
        <p:nvSpPr>
          <p:cNvPr id="7171" name="文字方塊 5"/>
          <p:cNvSpPr txBox="1">
            <a:spLocks noChangeArrowheads="1"/>
          </p:cNvSpPr>
          <p:nvPr/>
        </p:nvSpPr>
        <p:spPr bwMode="auto">
          <a:xfrm>
            <a:off x="179512" y="836712"/>
            <a:ext cx="871296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3-Megapixel </a:t>
            </a:r>
            <a:r>
              <a:rPr lang="en-US" altLang="zh-TW"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CMOS Sensor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30 fps @ 3MP, </a:t>
            </a:r>
            <a:r>
              <a:rPr lang="en-US" altLang="zh-TW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60 fps @ 2MP</a:t>
            </a:r>
            <a:endParaRPr lang="en-US" altLang="zh-TW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endParaRPr lang="en-US" altLang="zh-TW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 ~ 9mm, </a:t>
            </a:r>
            <a:r>
              <a:rPr lang="en-US" altLang="zh-TW" sz="1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</a:t>
            </a:r>
            <a:r>
              <a:rPr lang="en-US" altLang="zh-TW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-focal, Remote focus, P-Iris</a:t>
            </a: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Lens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Supreme Night Visibility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Built-in IR illuminators </a:t>
            </a:r>
            <a:r>
              <a:rPr lang="en-US" altLang="zh-TW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with Smart IR technology</a:t>
            </a:r>
            <a:r>
              <a:rPr lang="en-US" altLang="zh-TW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effective up to 20~30 meters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Smart Stream embedded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3D Noise Reduction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Two-way Audio</a:t>
            </a:r>
            <a:endParaRPr lang="en-US" altLang="zh-TW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zh-TW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Built-in 802.3af </a:t>
            </a:r>
            <a:r>
              <a:rPr lang="en-US" altLang="zh-TW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Compliant </a:t>
            </a:r>
            <a:r>
              <a:rPr lang="en-US" altLang="zh-TW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PoE</a:t>
            </a:r>
            <a:endParaRPr lang="en-US" altLang="zh-TW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endParaRPr lang="en-US" altLang="zh-TW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Built-in </a:t>
            </a: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SD/SDHC/SDXC </a:t>
            </a:r>
            <a:r>
              <a:rPr lang="en-US" altLang="zh-TW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Card Slot for On-board Storage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Cable Management for Protected Installation</a:t>
            </a:r>
            <a:endParaRPr lang="en-US" altLang="zh-TW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338509" y="4221088"/>
            <a:ext cx="2553971" cy="2482176"/>
            <a:chOff x="5860361" y="4087792"/>
            <a:chExt cx="2842003" cy="2770208"/>
          </a:xfrm>
        </p:grpSpPr>
        <p:pic>
          <p:nvPicPr>
            <p:cNvPr id="5" name="Picture 1" descr="C:\Users\Ray Chuang\Dropbox\Works\Product Announcement\IP8371E\IP8371E-S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860361" y="4087792"/>
              <a:ext cx="1886527" cy="1429440"/>
            </a:xfrm>
            <a:prstGeom prst="rect">
              <a:avLst/>
            </a:prstGeom>
            <a:noFill/>
          </p:spPr>
        </p:pic>
        <p:pic>
          <p:nvPicPr>
            <p:cNvPr id="6" name="Picture 4" descr="\\athena\行銷企劃處\行銷企劃部\行銷企劃資料分享\03_圖庫\VIVOTEK產品圖\IP Camera\8000 series\FD83558365EHV\FD83558365EHV-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3364" y="5157192"/>
              <a:ext cx="1349000" cy="1260814"/>
            </a:xfrm>
            <a:prstGeom prst="rect">
              <a:avLst/>
            </a:prstGeom>
            <a:noFill/>
          </p:spPr>
        </p:pic>
        <p:pic>
          <p:nvPicPr>
            <p:cNvPr id="7" name="Picture 4" descr="\\athena\行銷企劃處\行銷企劃部\行銷企劃資料分享\03_圖庫\VIVOTEK產品圖\IP Camera\8000 series\FD83558365EHV\FD83558365EHV-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3" y="5579286"/>
              <a:ext cx="1368152" cy="127871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179388" y="44624"/>
            <a:ext cx="64980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 dirty="0"/>
              <a:t>Product </a:t>
            </a:r>
            <a:r>
              <a:rPr lang="en-US" altLang="zh-TW" sz="3200" b="1" i="1" dirty="0" smtClean="0"/>
              <a:t>Features &amp; Advantages </a:t>
            </a:r>
            <a:endParaRPr lang="en-US" altLang="zh-TW" sz="3200" b="1" i="1" dirty="0"/>
          </a:p>
        </p:txBody>
      </p:sp>
      <p:sp>
        <p:nvSpPr>
          <p:cNvPr id="7171" name="文字方塊 5"/>
          <p:cNvSpPr txBox="1">
            <a:spLocks noChangeArrowheads="1"/>
          </p:cNvSpPr>
          <p:nvPr/>
        </p:nvSpPr>
        <p:spPr bwMode="auto">
          <a:xfrm>
            <a:off x="179512" y="836712"/>
            <a:ext cx="837520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 fps @ 2MP</a:t>
            </a:r>
            <a:endParaRPr lang="en-US" altLang="zh-TW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endParaRPr lang="en-US" altLang="zh-TW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Supreme Night Visibility</a:t>
            </a:r>
          </a:p>
          <a:p>
            <a:pPr>
              <a:buFont typeface="Wingdings" pitchFamily="2" charset="2"/>
              <a:buChar char="n"/>
            </a:pPr>
            <a:endParaRPr lang="en-US" altLang="zh-TW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Smart Stream embedded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Built-in IR illuminators with Smart IR technology, effective up to 30 meters 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3D Noise Reduction</a:t>
            </a:r>
          </a:p>
          <a:p>
            <a:endParaRPr lang="en-US" altLang="zh-TW" sz="1800" b="1" i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endParaRPr lang="en-US" altLang="zh-TW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群組 7"/>
          <p:cNvGrpSpPr/>
          <p:nvPr/>
        </p:nvGrpSpPr>
        <p:grpSpPr>
          <a:xfrm>
            <a:off x="6338509" y="4221088"/>
            <a:ext cx="2553971" cy="2482176"/>
            <a:chOff x="5860361" y="4087792"/>
            <a:chExt cx="2842003" cy="2770208"/>
          </a:xfrm>
        </p:grpSpPr>
        <p:pic>
          <p:nvPicPr>
            <p:cNvPr id="5" name="Picture 1" descr="C:\Users\Ray Chuang\Dropbox\Works\Product Announcement\IP8371E\IP8371E-S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860361" y="4087792"/>
              <a:ext cx="1886527" cy="1429440"/>
            </a:xfrm>
            <a:prstGeom prst="rect">
              <a:avLst/>
            </a:prstGeom>
            <a:noFill/>
          </p:spPr>
        </p:pic>
        <p:pic>
          <p:nvPicPr>
            <p:cNvPr id="6" name="Picture 4" descr="\\athena\行銷企劃處\行銷企劃部\行銷企劃資料分享\03_圖庫\VIVOTEK產品圖\IP Camera\8000 series\FD83558365EHV\FD83558365EHV-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3364" y="5157192"/>
              <a:ext cx="1349000" cy="1260814"/>
            </a:xfrm>
            <a:prstGeom prst="rect">
              <a:avLst/>
            </a:prstGeom>
            <a:noFill/>
          </p:spPr>
        </p:pic>
        <p:pic>
          <p:nvPicPr>
            <p:cNvPr id="7" name="Picture 4" descr="\\athena\行銷企劃處\行銷企劃部\行銷企劃資料分享\03_圖庫\VIVOTEK產品圖\IP Camera\8000 series\FD83558365EHV\FD83558365EHV-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3" y="5579286"/>
              <a:ext cx="1368152" cy="127871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9388" y="44624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>
                <a:solidFill>
                  <a:srgbClr val="FFFFFF"/>
                </a:solidFill>
              </a:rPr>
              <a:t>60 fps</a:t>
            </a:r>
            <a:endParaRPr lang="en-US" altLang="zh-TW" sz="2000" b="1" i="1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Users\ray.chuang\Dropbox\Works\Product Announcement\ProductAnnouncement_IP8371E\60fps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978767"/>
            <a:ext cx="7884368" cy="4434957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>
            <a:off x="390208" y="6093296"/>
            <a:ext cx="241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tx1"/>
                </a:solidFill>
              </a:rPr>
              <a:t>Shutter speed: 1/1000s</a:t>
            </a:r>
          </a:p>
          <a:p>
            <a:r>
              <a:rPr lang="en-US" altLang="zh-TW" sz="1600" dirty="0" smtClean="0">
                <a:solidFill>
                  <a:schemeClr val="tx1"/>
                </a:solidFill>
              </a:rPr>
              <a:t>Frame rate: 60fps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791096" y="6084585"/>
            <a:ext cx="25350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Unable to recognizable License Plate</a:t>
            </a:r>
            <a:endParaRPr lang="zh-TW" alt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727920" y="801008"/>
            <a:ext cx="14161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" pitchFamily="34" charset="0"/>
                <a:cs typeface="Arial" pitchFamily="34" charset="0"/>
              </a:rPr>
              <a:t>0.00s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9388" y="44624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>
                <a:solidFill>
                  <a:srgbClr val="FFFFFF"/>
                </a:solidFill>
              </a:rPr>
              <a:t>60 fps</a:t>
            </a:r>
            <a:endParaRPr lang="en-US" altLang="zh-TW" sz="2000" b="1" i="1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Users\ray.chuang\Dropbox\Works\Product Announcement\ProductAnnouncement_IP8371E\60fps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978767"/>
            <a:ext cx="7884368" cy="4434957"/>
          </a:xfrm>
          <a:prstGeom prst="rect">
            <a:avLst/>
          </a:prstGeom>
          <a:noFill/>
        </p:spPr>
      </p:pic>
      <p:pic>
        <p:nvPicPr>
          <p:cNvPr id="2051" name="Picture 3" descr="C:\Users\ray.chuang\Dropbox\Works\Product Announcement\ProductAnnouncement_IP8371E\60fps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920" y="1050775"/>
            <a:ext cx="7857832" cy="4420031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>
            <a:off x="390208" y="6141512"/>
            <a:ext cx="241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tx1"/>
                </a:solidFill>
              </a:rPr>
              <a:t>Shutter speed: 1/1000s</a:t>
            </a:r>
          </a:p>
          <a:p>
            <a:r>
              <a:rPr lang="en-US" altLang="zh-TW" sz="1600" dirty="0" smtClean="0">
                <a:solidFill>
                  <a:schemeClr val="tx1"/>
                </a:solidFill>
              </a:rPr>
              <a:t>Frame rate: 60fps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791096" y="6084585"/>
            <a:ext cx="25350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Unable to recognizable License Plate</a:t>
            </a:r>
            <a:endParaRPr lang="zh-TW" alt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727920" y="801008"/>
            <a:ext cx="14161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" pitchFamily="34" charset="0"/>
                <a:cs typeface="Arial" pitchFamily="34" charset="0"/>
              </a:rPr>
              <a:t>0.01s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9388" y="44624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>
                <a:solidFill>
                  <a:srgbClr val="FFFFFF"/>
                </a:solidFill>
              </a:rPr>
              <a:t>60 fps</a:t>
            </a:r>
            <a:endParaRPr lang="en-US" altLang="zh-TW" sz="2000" b="1" i="1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Users\ray.chuang\Dropbox\Works\Product Announcement\ProductAnnouncement_IP8371E\60fps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978767"/>
            <a:ext cx="7884368" cy="4434957"/>
          </a:xfrm>
          <a:prstGeom prst="rect">
            <a:avLst/>
          </a:prstGeom>
          <a:noFill/>
        </p:spPr>
      </p:pic>
      <p:pic>
        <p:nvPicPr>
          <p:cNvPr id="2051" name="Picture 3" descr="C:\Users\ray.chuang\Dropbox\Works\Product Announcement\ProductAnnouncement_IP8371E\60fps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920" y="1050775"/>
            <a:ext cx="7857832" cy="4420031"/>
          </a:xfrm>
          <a:prstGeom prst="rect">
            <a:avLst/>
          </a:prstGeom>
          <a:noFill/>
        </p:spPr>
      </p:pic>
      <p:pic>
        <p:nvPicPr>
          <p:cNvPr id="2052" name="Picture 4" descr="C:\Users\ray.chuang\Dropbox\Works\Product Announcement\ProductAnnouncement_IP8371E\60fpsC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6840" y="1112624"/>
            <a:ext cx="7814556" cy="4395688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>
            <a:off x="390208" y="6141512"/>
            <a:ext cx="241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tx1"/>
                </a:solidFill>
              </a:rPr>
              <a:t>Shutter speed: 1/1000s</a:t>
            </a:r>
          </a:p>
          <a:p>
            <a:r>
              <a:rPr lang="en-US" altLang="zh-TW" sz="1600" dirty="0" smtClean="0">
                <a:solidFill>
                  <a:schemeClr val="tx1"/>
                </a:solidFill>
              </a:rPr>
              <a:t>Frame rate: 60fps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791096" y="6084585"/>
            <a:ext cx="25350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Unable to recognizable License Plate</a:t>
            </a:r>
            <a:endParaRPr lang="zh-TW" alt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727920" y="801008"/>
            <a:ext cx="14161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" pitchFamily="34" charset="0"/>
                <a:cs typeface="Arial" pitchFamily="34" charset="0"/>
              </a:rPr>
              <a:t>0.03s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9388" y="44624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>
                <a:solidFill>
                  <a:srgbClr val="FFFFFF"/>
                </a:solidFill>
              </a:rPr>
              <a:t>60 fps</a:t>
            </a:r>
            <a:endParaRPr lang="en-US" altLang="zh-TW" sz="2000" b="1" i="1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Users\ray.chuang\Dropbox\Works\Product Announcement\ProductAnnouncement_IP8371E\60fps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978767"/>
            <a:ext cx="7884368" cy="4434957"/>
          </a:xfrm>
          <a:prstGeom prst="rect">
            <a:avLst/>
          </a:prstGeom>
          <a:noFill/>
        </p:spPr>
      </p:pic>
      <p:pic>
        <p:nvPicPr>
          <p:cNvPr id="2051" name="Picture 3" descr="C:\Users\ray.chuang\Dropbox\Works\Product Announcement\ProductAnnouncement_IP8371E\60fps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920" y="1050775"/>
            <a:ext cx="7857832" cy="4420031"/>
          </a:xfrm>
          <a:prstGeom prst="rect">
            <a:avLst/>
          </a:prstGeom>
          <a:noFill/>
        </p:spPr>
      </p:pic>
      <p:pic>
        <p:nvPicPr>
          <p:cNvPr id="2052" name="Picture 4" descr="C:\Users\ray.chuang\Dropbox\Works\Product Announcement\ProductAnnouncement_IP8371E\60fpsC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6840" y="1112624"/>
            <a:ext cx="7814556" cy="4395688"/>
          </a:xfrm>
          <a:prstGeom prst="rect">
            <a:avLst/>
          </a:prstGeom>
          <a:noFill/>
        </p:spPr>
      </p:pic>
      <p:pic>
        <p:nvPicPr>
          <p:cNvPr id="2053" name="Picture 5" descr="C:\Users\ray.chuang\Dropbox\Works\Product Announcement\ProductAnnouncement_IP8371E\60fps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9896" y="1194791"/>
            <a:ext cx="7803815" cy="4389646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>
            <a:off x="390208" y="6141512"/>
            <a:ext cx="241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tx1"/>
                </a:solidFill>
              </a:rPr>
              <a:t>Shutter speed: 1/1000s</a:t>
            </a:r>
          </a:p>
          <a:p>
            <a:r>
              <a:rPr lang="en-US" altLang="zh-TW" sz="1600" dirty="0" smtClean="0">
                <a:solidFill>
                  <a:schemeClr val="tx1"/>
                </a:solidFill>
              </a:rPr>
              <a:t>Frame rate: 60fps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791096" y="6084585"/>
            <a:ext cx="25350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Able to recognizable License Plate</a:t>
            </a:r>
            <a:endParaRPr lang="zh-TW" altLang="en-US"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727920" y="801008"/>
            <a:ext cx="14161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" pitchFamily="34" charset="0"/>
                <a:cs typeface="Arial" pitchFamily="34" charset="0"/>
              </a:rPr>
              <a:t>0.05s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9388" y="44624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>
                <a:solidFill>
                  <a:srgbClr val="FFFFFF"/>
                </a:solidFill>
              </a:rPr>
              <a:t>60 fps</a:t>
            </a:r>
            <a:endParaRPr lang="en-US" altLang="zh-TW" sz="2000" b="1" i="1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Users\ray.chuang\Dropbox\Works\Product Announcement\ProductAnnouncement_IP8371E\60fps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978767"/>
            <a:ext cx="7884368" cy="4434957"/>
          </a:xfrm>
          <a:prstGeom prst="rect">
            <a:avLst/>
          </a:prstGeom>
          <a:noFill/>
        </p:spPr>
      </p:pic>
      <p:pic>
        <p:nvPicPr>
          <p:cNvPr id="2051" name="Picture 3" descr="C:\Users\ray.chuang\Dropbox\Works\Product Announcement\ProductAnnouncement_IP8371E\60fps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920" y="1050775"/>
            <a:ext cx="7857832" cy="4420031"/>
          </a:xfrm>
          <a:prstGeom prst="rect">
            <a:avLst/>
          </a:prstGeom>
          <a:noFill/>
        </p:spPr>
      </p:pic>
      <p:pic>
        <p:nvPicPr>
          <p:cNvPr id="2052" name="Picture 4" descr="C:\Users\ray.chuang\Dropbox\Works\Product Announcement\ProductAnnouncement_IP8371E\60fpsC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6840" y="1112624"/>
            <a:ext cx="7814556" cy="4395688"/>
          </a:xfrm>
          <a:prstGeom prst="rect">
            <a:avLst/>
          </a:prstGeom>
          <a:noFill/>
        </p:spPr>
      </p:pic>
      <p:pic>
        <p:nvPicPr>
          <p:cNvPr id="2053" name="Picture 5" descr="C:\Users\ray.chuang\Dropbox\Works\Product Announcement\ProductAnnouncement_IP8371E\60fps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9896" y="1194791"/>
            <a:ext cx="7803815" cy="4389646"/>
          </a:xfrm>
          <a:prstGeom prst="rect">
            <a:avLst/>
          </a:prstGeom>
          <a:noFill/>
        </p:spPr>
      </p:pic>
      <p:pic>
        <p:nvPicPr>
          <p:cNvPr id="2054" name="Picture 6" descr="C:\Users\ray.chuang\Dropbox\Works\Product Announcement\ProductAnnouncement_IP8371E\60fps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4671" y="1304369"/>
            <a:ext cx="7780731" cy="4376661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>
            <a:off x="390208" y="6141512"/>
            <a:ext cx="241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tx1"/>
                </a:solidFill>
              </a:rPr>
              <a:t>Shutter speed: 1/1000s</a:t>
            </a:r>
          </a:p>
          <a:p>
            <a:r>
              <a:rPr lang="en-US" altLang="zh-TW" sz="1600" dirty="0" smtClean="0">
                <a:solidFill>
                  <a:schemeClr val="tx1"/>
                </a:solidFill>
              </a:rPr>
              <a:t>Frame rate: 60fps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791096" y="6084585"/>
            <a:ext cx="25350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Able to recognizable License Plate</a:t>
            </a:r>
            <a:endParaRPr lang="zh-TW" altLang="en-US"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727920" y="801008"/>
            <a:ext cx="14161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" pitchFamily="34" charset="0"/>
                <a:cs typeface="Arial" pitchFamily="34" charset="0"/>
              </a:rPr>
              <a:t>0.06s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自訂設計">
  <a:themeElements>
    <a:clrScheme name="4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Taipei"/>
            <a:cs typeface="Taipe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Taipei"/>
            <a:cs typeface="Taipei"/>
          </a:defRPr>
        </a:defPPr>
      </a:lstStyle>
    </a:lnDef>
  </a:objectDefaults>
  <a:extraClrSchemeLst>
    <a:extraClrScheme>
      <a:clrScheme name="4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36849</TotalTime>
  <Words>1179</Words>
  <Application>Microsoft Office PowerPoint</Application>
  <PresentationFormat>如螢幕大小 (4:3)</PresentationFormat>
  <Paragraphs>471</Paragraphs>
  <Slides>25</Slides>
  <Notes>23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25</vt:i4>
      </vt:variant>
    </vt:vector>
  </HeadingPairs>
  <TitlesOfParts>
    <vt:vector size="27" baseType="lpstr">
      <vt:lpstr>4_自訂設計</vt:lpstr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.</dc:creator>
  <cp:lastModifiedBy>Xavier(谷斐曄)</cp:lastModifiedBy>
  <cp:revision>2070</cp:revision>
  <cp:lastPrinted>2009-09-14T02:13:27Z</cp:lastPrinted>
  <dcterms:created xsi:type="dcterms:W3CDTF">2002-02-19T02:13:47Z</dcterms:created>
  <dcterms:modified xsi:type="dcterms:W3CDTF">2014-01-06T10:39:46Z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000800f05c000000000001024120</vt:lpwstr>
  </property>
</Properties>
</file>